
<file path=[Content_Types].xml><?xml version="1.0" encoding="utf-8"?>
<Types xmlns="http://schemas.openxmlformats.org/package/2006/content-types">
  <Default Extension="jpeg" ContentType="image/jpeg"/>
  <Default Extension="jpg" ContentType="image/jpeg"/>
  <Default Extension="jpg&amp;ehk=1V1VXQUOkUVsm7xvEeuDpw&amp;r=0&amp;pid=OfficeInsert"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comments/comment1.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8"/>
  </p:notesMasterIdLst>
  <p:sldIdLst>
    <p:sldId id="256" r:id="rId2"/>
    <p:sldId id="257" r:id="rId3"/>
    <p:sldId id="258" r:id="rId4"/>
    <p:sldId id="259" r:id="rId5"/>
    <p:sldId id="307" r:id="rId6"/>
    <p:sldId id="260" r:id="rId7"/>
    <p:sldId id="308" r:id="rId8"/>
    <p:sldId id="261" r:id="rId9"/>
    <p:sldId id="262" r:id="rId10"/>
    <p:sldId id="263" r:id="rId11"/>
    <p:sldId id="264" r:id="rId12"/>
    <p:sldId id="265" r:id="rId13"/>
    <p:sldId id="266" r:id="rId14"/>
    <p:sldId id="309" r:id="rId15"/>
    <p:sldId id="267" r:id="rId16"/>
    <p:sldId id="318" r:id="rId17"/>
    <p:sldId id="270" r:id="rId18"/>
    <p:sldId id="31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5" r:id="rId32"/>
    <p:sldId id="283" r:id="rId33"/>
    <p:sldId id="284" r:id="rId34"/>
    <p:sldId id="286" r:id="rId35"/>
    <p:sldId id="287" r:id="rId36"/>
    <p:sldId id="288" r:id="rId37"/>
    <p:sldId id="306" r:id="rId38"/>
    <p:sldId id="311" r:id="rId39"/>
    <p:sldId id="289" r:id="rId40"/>
    <p:sldId id="290" r:id="rId41"/>
    <p:sldId id="291" r:id="rId42"/>
    <p:sldId id="292" r:id="rId43"/>
    <p:sldId id="293" r:id="rId44"/>
    <p:sldId id="294" r:id="rId45"/>
    <p:sldId id="313" r:id="rId46"/>
    <p:sldId id="295" r:id="rId47"/>
    <p:sldId id="296" r:id="rId48"/>
    <p:sldId id="297" r:id="rId49"/>
    <p:sldId id="298" r:id="rId50"/>
    <p:sldId id="299" r:id="rId51"/>
    <p:sldId id="300" r:id="rId52"/>
    <p:sldId id="301" r:id="rId53"/>
    <p:sldId id="302" r:id="rId54"/>
    <p:sldId id="303" r:id="rId55"/>
    <p:sldId id="304" r:id="rId56"/>
    <p:sldId id="305" r:id="rId57"/>
    <p:sldId id="312" r:id="rId58"/>
    <p:sldId id="314" r:id="rId59"/>
    <p:sldId id="315" r:id="rId60"/>
    <p:sldId id="317" r:id="rId61"/>
    <p:sldId id="316" r:id="rId62"/>
    <p:sldId id="319" r:id="rId63"/>
    <p:sldId id="320" r:id="rId64"/>
    <p:sldId id="321" r:id="rId65"/>
    <p:sldId id="322" r:id="rId66"/>
    <p:sldId id="323"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itya Kumar" initials="AK" lastIdx="2" clrIdx="0">
    <p:extLst>
      <p:ext uri="{19B8F6BF-5375-455C-9EA6-DF929625EA0E}">
        <p15:presenceInfo xmlns:p15="http://schemas.microsoft.com/office/powerpoint/2012/main" userId="e52bc42c0475b81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58" autoAdjust="0"/>
  </p:normalViewPr>
  <p:slideViewPr>
    <p:cSldViewPr snapToGrid="0">
      <p:cViewPr varScale="1">
        <p:scale>
          <a:sx n="78" d="100"/>
          <a:sy n="78" d="100"/>
        </p:scale>
        <p:origin x="806"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notesMaster" Target="notesMasters/notesMaster1.xml" /><Relationship Id="rId7" Type="http://schemas.openxmlformats.org/officeDocument/2006/relationships/slide" Target="slides/slide6.xml" /><Relationship Id="rId71"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commentAuthors" Target="commentAuthors.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theme" Target="theme/theme1.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0-12T19:02:35.751" idx="1">
    <p:pos x="6619" y="1254"/>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9BC413-FDB1-4311-BF11-084007363BC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09132EEC-9997-42A1-8350-8F8CA4110CBA}">
      <dgm:prSet phldrT="[Text]"/>
      <dgm:spPr/>
      <dgm:t>
        <a:bodyPr/>
        <a:lstStyle/>
        <a:p>
          <a:r>
            <a:rPr lang="en-US" dirty="0"/>
            <a:t>Apply pop one joint above and below</a:t>
          </a:r>
        </a:p>
        <a:p>
          <a:endParaRPr lang="en-US" dirty="0"/>
        </a:p>
      </dgm:t>
    </dgm:pt>
    <dgm:pt modelId="{5F652960-99F9-4B28-8D1F-733BE517E0A1}" type="parTrans" cxnId="{0931B446-9789-4A07-900B-7F7050A85989}">
      <dgm:prSet/>
      <dgm:spPr/>
      <dgm:t>
        <a:bodyPr/>
        <a:lstStyle/>
        <a:p>
          <a:endParaRPr lang="en-US"/>
        </a:p>
      </dgm:t>
    </dgm:pt>
    <dgm:pt modelId="{1CA64DF3-A3E3-4E6D-8A44-E1249AABFD4F}" type="sibTrans" cxnId="{0931B446-9789-4A07-900B-7F7050A85989}">
      <dgm:prSet/>
      <dgm:spPr/>
      <dgm:t>
        <a:bodyPr/>
        <a:lstStyle/>
        <a:p>
          <a:endParaRPr lang="en-US"/>
        </a:p>
      </dgm:t>
    </dgm:pt>
    <dgm:pt modelId="{ACC749A0-CF04-4E39-AB30-73432546E195}">
      <dgm:prSet phldrT="[Text]"/>
      <dgm:spPr/>
      <dgm:t>
        <a:bodyPr/>
        <a:lstStyle/>
        <a:p>
          <a:r>
            <a:rPr lang="en-US" dirty="0"/>
            <a:t>Joint should be immobilized in functional </a:t>
          </a:r>
        </a:p>
      </dgm:t>
    </dgm:pt>
    <dgm:pt modelId="{BBF16760-3570-4768-A473-4A6844F9E06D}" type="parTrans" cxnId="{E142368E-5564-4C41-9B2D-CE6E2CDF5B13}">
      <dgm:prSet/>
      <dgm:spPr/>
      <dgm:t>
        <a:bodyPr/>
        <a:lstStyle/>
        <a:p>
          <a:endParaRPr lang="en-US"/>
        </a:p>
      </dgm:t>
    </dgm:pt>
    <dgm:pt modelId="{383317F2-FA70-4DD3-8CA0-3F826CEA5F4D}" type="sibTrans" cxnId="{E142368E-5564-4C41-9B2D-CE6E2CDF5B13}">
      <dgm:prSet/>
      <dgm:spPr/>
      <dgm:t>
        <a:bodyPr/>
        <a:lstStyle/>
        <a:p>
          <a:endParaRPr lang="en-US"/>
        </a:p>
      </dgm:t>
    </dgm:pt>
    <dgm:pt modelId="{E1370DA2-B868-4550-8A90-A87F79119E97}">
      <dgm:prSet phldrT="[Text]"/>
      <dgm:spPr/>
      <dgm:t>
        <a:bodyPr/>
        <a:lstStyle/>
        <a:p>
          <a:r>
            <a:rPr lang="en-US" dirty="0"/>
            <a:t>Padding should be adequate esp. over bony prominences e.g. olecranon, ulnar styloid,  fibular head , </a:t>
          </a:r>
          <a:r>
            <a:rPr lang="en-US" dirty="0" err="1"/>
            <a:t>malleoli,heel</a:t>
          </a:r>
          <a:r>
            <a:rPr lang="en-US" dirty="0"/>
            <a:t>  </a:t>
          </a:r>
        </a:p>
      </dgm:t>
    </dgm:pt>
    <dgm:pt modelId="{3A959F70-5939-4B09-9444-A8511DDCE161}" type="parTrans" cxnId="{35308F81-54C1-4BBA-AEE5-EEE14C1AB3D2}">
      <dgm:prSet/>
      <dgm:spPr/>
      <dgm:t>
        <a:bodyPr/>
        <a:lstStyle/>
        <a:p>
          <a:endParaRPr lang="en-US"/>
        </a:p>
      </dgm:t>
    </dgm:pt>
    <dgm:pt modelId="{74FD2FB7-3090-4D07-886D-BB65B271B95F}" type="sibTrans" cxnId="{35308F81-54C1-4BBA-AEE5-EEE14C1AB3D2}">
      <dgm:prSet/>
      <dgm:spPr/>
      <dgm:t>
        <a:bodyPr/>
        <a:lstStyle/>
        <a:p>
          <a:endParaRPr lang="en-US"/>
        </a:p>
      </dgm:t>
    </dgm:pt>
    <dgm:pt modelId="{9FEB3BD9-D133-4F51-87B6-78D4F7079311}" type="pres">
      <dgm:prSet presAssocID="{809BC413-FDB1-4311-BF11-084007363BC1}" presName="Name0" presStyleCnt="0">
        <dgm:presLayoutVars>
          <dgm:dir/>
          <dgm:resizeHandles val="exact"/>
        </dgm:presLayoutVars>
      </dgm:prSet>
      <dgm:spPr/>
    </dgm:pt>
    <dgm:pt modelId="{E41C19E5-A84B-424A-B72F-5251F0B67E25}" type="pres">
      <dgm:prSet presAssocID="{09132EEC-9997-42A1-8350-8F8CA4110CBA}" presName="node" presStyleLbl="node1" presStyleIdx="0" presStyleCnt="3">
        <dgm:presLayoutVars>
          <dgm:bulletEnabled val="1"/>
        </dgm:presLayoutVars>
      </dgm:prSet>
      <dgm:spPr/>
    </dgm:pt>
    <dgm:pt modelId="{810D6072-3A3A-4FA2-A9EF-D6E3ADA9D645}" type="pres">
      <dgm:prSet presAssocID="{1CA64DF3-A3E3-4E6D-8A44-E1249AABFD4F}" presName="sibTrans" presStyleCnt="0"/>
      <dgm:spPr/>
    </dgm:pt>
    <dgm:pt modelId="{1D98F800-9FD2-4FC7-8558-BD9CF82A0AF3}" type="pres">
      <dgm:prSet presAssocID="{ACC749A0-CF04-4E39-AB30-73432546E195}" presName="node" presStyleLbl="node1" presStyleIdx="1" presStyleCnt="3">
        <dgm:presLayoutVars>
          <dgm:bulletEnabled val="1"/>
        </dgm:presLayoutVars>
      </dgm:prSet>
      <dgm:spPr/>
    </dgm:pt>
    <dgm:pt modelId="{D87440A5-987E-4047-99C4-1C14D50C90D2}" type="pres">
      <dgm:prSet presAssocID="{383317F2-FA70-4DD3-8CA0-3F826CEA5F4D}" presName="sibTrans" presStyleCnt="0"/>
      <dgm:spPr/>
    </dgm:pt>
    <dgm:pt modelId="{DA52D88F-7F70-42FD-82E7-DD0BA0B31F06}" type="pres">
      <dgm:prSet presAssocID="{E1370DA2-B868-4550-8A90-A87F79119E97}" presName="node" presStyleLbl="node1" presStyleIdx="2" presStyleCnt="3">
        <dgm:presLayoutVars>
          <dgm:bulletEnabled val="1"/>
        </dgm:presLayoutVars>
      </dgm:prSet>
      <dgm:spPr/>
    </dgm:pt>
  </dgm:ptLst>
  <dgm:cxnLst>
    <dgm:cxn modelId="{0931B446-9789-4A07-900B-7F7050A85989}" srcId="{809BC413-FDB1-4311-BF11-084007363BC1}" destId="{09132EEC-9997-42A1-8350-8F8CA4110CBA}" srcOrd="0" destOrd="0" parTransId="{5F652960-99F9-4B28-8D1F-733BE517E0A1}" sibTransId="{1CA64DF3-A3E3-4E6D-8A44-E1249AABFD4F}"/>
    <dgm:cxn modelId="{35308F81-54C1-4BBA-AEE5-EEE14C1AB3D2}" srcId="{809BC413-FDB1-4311-BF11-084007363BC1}" destId="{E1370DA2-B868-4550-8A90-A87F79119E97}" srcOrd="2" destOrd="0" parTransId="{3A959F70-5939-4B09-9444-A8511DDCE161}" sibTransId="{74FD2FB7-3090-4D07-886D-BB65B271B95F}"/>
    <dgm:cxn modelId="{E142368E-5564-4C41-9B2D-CE6E2CDF5B13}" srcId="{809BC413-FDB1-4311-BF11-084007363BC1}" destId="{ACC749A0-CF04-4E39-AB30-73432546E195}" srcOrd="1" destOrd="0" parTransId="{BBF16760-3570-4768-A473-4A6844F9E06D}" sibTransId="{383317F2-FA70-4DD3-8CA0-3F826CEA5F4D}"/>
    <dgm:cxn modelId="{BD3260B7-A1E3-455E-9116-DB9CAB3EDDEC}" type="presOf" srcId="{E1370DA2-B868-4550-8A90-A87F79119E97}" destId="{DA52D88F-7F70-42FD-82E7-DD0BA0B31F06}" srcOrd="0" destOrd="0" presId="urn:microsoft.com/office/officeart/2005/8/layout/hList6"/>
    <dgm:cxn modelId="{5DC727BC-F000-4D4E-B9DF-D835E07E8A13}" type="presOf" srcId="{809BC413-FDB1-4311-BF11-084007363BC1}" destId="{9FEB3BD9-D133-4F51-87B6-78D4F7079311}" srcOrd="0" destOrd="0" presId="urn:microsoft.com/office/officeart/2005/8/layout/hList6"/>
    <dgm:cxn modelId="{D6157EDF-5FD5-404C-A97B-2CE214EC32A4}" type="presOf" srcId="{09132EEC-9997-42A1-8350-8F8CA4110CBA}" destId="{E41C19E5-A84B-424A-B72F-5251F0B67E25}" srcOrd="0" destOrd="0" presId="urn:microsoft.com/office/officeart/2005/8/layout/hList6"/>
    <dgm:cxn modelId="{B607EAE1-B558-476A-8C69-EEE5AF755335}" type="presOf" srcId="{ACC749A0-CF04-4E39-AB30-73432546E195}" destId="{1D98F800-9FD2-4FC7-8558-BD9CF82A0AF3}" srcOrd="0" destOrd="0" presId="urn:microsoft.com/office/officeart/2005/8/layout/hList6"/>
    <dgm:cxn modelId="{CBC258E9-9D09-48EB-968A-27F4D5BB2A09}" type="presParOf" srcId="{9FEB3BD9-D133-4F51-87B6-78D4F7079311}" destId="{E41C19E5-A84B-424A-B72F-5251F0B67E25}" srcOrd="0" destOrd="0" presId="urn:microsoft.com/office/officeart/2005/8/layout/hList6"/>
    <dgm:cxn modelId="{E58061CB-91BB-4ADC-8D67-44C5B4D0E8A9}" type="presParOf" srcId="{9FEB3BD9-D133-4F51-87B6-78D4F7079311}" destId="{810D6072-3A3A-4FA2-A9EF-D6E3ADA9D645}" srcOrd="1" destOrd="0" presId="urn:microsoft.com/office/officeart/2005/8/layout/hList6"/>
    <dgm:cxn modelId="{0330371B-89B9-4A4A-AC70-47F6A8810F18}" type="presParOf" srcId="{9FEB3BD9-D133-4F51-87B6-78D4F7079311}" destId="{1D98F800-9FD2-4FC7-8558-BD9CF82A0AF3}" srcOrd="2" destOrd="0" presId="urn:microsoft.com/office/officeart/2005/8/layout/hList6"/>
    <dgm:cxn modelId="{15623ADB-A9F0-418A-A83A-4535FFF13410}" type="presParOf" srcId="{9FEB3BD9-D133-4F51-87B6-78D4F7079311}" destId="{D87440A5-987E-4047-99C4-1C14D50C90D2}" srcOrd="3" destOrd="0" presId="urn:microsoft.com/office/officeart/2005/8/layout/hList6"/>
    <dgm:cxn modelId="{32D37489-BE1F-4CDF-861C-A0C6498D6433}" type="presParOf" srcId="{9FEB3BD9-D133-4F51-87B6-78D4F7079311}" destId="{DA52D88F-7F70-42FD-82E7-DD0BA0B31F06}"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252435-6270-4672-881D-B8D122F60F4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CE1404E-6511-4A5F-A66B-2D2CAFC0A643}">
      <dgm:prSet phldrT="[Text]"/>
      <dgm:spPr/>
      <dgm:t>
        <a:bodyPr/>
        <a:lstStyle/>
        <a:p>
          <a:r>
            <a:rPr lang="en-US" dirty="0"/>
            <a:t>POP shouldn’t be too tight or too loose</a:t>
          </a:r>
        </a:p>
      </dgm:t>
    </dgm:pt>
    <dgm:pt modelId="{8F14E757-0D46-4E33-B989-B8F1736F4F69}" type="parTrans" cxnId="{BE726F2F-22DC-42D9-BA66-B440F5F6AB47}">
      <dgm:prSet/>
      <dgm:spPr/>
      <dgm:t>
        <a:bodyPr/>
        <a:lstStyle/>
        <a:p>
          <a:endParaRPr lang="en-US"/>
        </a:p>
      </dgm:t>
    </dgm:pt>
    <dgm:pt modelId="{EB7AFB6B-5349-44F0-8252-4D1475E2F3D8}" type="sibTrans" cxnId="{BE726F2F-22DC-42D9-BA66-B440F5F6AB47}">
      <dgm:prSet/>
      <dgm:spPr/>
      <dgm:t>
        <a:bodyPr/>
        <a:lstStyle/>
        <a:p>
          <a:endParaRPr lang="en-US"/>
        </a:p>
      </dgm:t>
    </dgm:pt>
    <dgm:pt modelId="{186C37DC-334E-434B-B2DD-438AD2842F12}">
      <dgm:prSet phldrT="[Text]"/>
      <dgm:spPr/>
      <dgm:t>
        <a:bodyPr/>
        <a:lstStyle/>
        <a:p>
          <a:r>
            <a:rPr lang="en-US" dirty="0"/>
            <a:t>The plaster should be of uniform thickness through out</a:t>
          </a:r>
        </a:p>
      </dgm:t>
    </dgm:pt>
    <dgm:pt modelId="{17B2472E-F40C-4517-813C-C739850CB84D}" type="parTrans" cxnId="{058017CE-AF6B-4CF8-A620-C0C77D5CF064}">
      <dgm:prSet/>
      <dgm:spPr/>
      <dgm:t>
        <a:bodyPr/>
        <a:lstStyle/>
        <a:p>
          <a:endParaRPr lang="en-US"/>
        </a:p>
      </dgm:t>
    </dgm:pt>
    <dgm:pt modelId="{F21C2278-2596-4435-B533-EC32B5DAE50E}" type="sibTrans" cxnId="{058017CE-AF6B-4CF8-A620-C0C77D5CF064}">
      <dgm:prSet/>
      <dgm:spPr/>
      <dgm:t>
        <a:bodyPr/>
        <a:lstStyle/>
        <a:p>
          <a:endParaRPr lang="en-US"/>
        </a:p>
      </dgm:t>
    </dgm:pt>
    <dgm:pt modelId="{27831C23-093E-4214-9867-48139A2A5AB6}">
      <dgm:prSet phldrT="[Text]"/>
      <dgm:spPr/>
      <dgm:t>
        <a:bodyPr anchor="t"/>
        <a:lstStyle/>
        <a:p>
          <a:r>
            <a:rPr lang="en-US" dirty="0"/>
            <a:t>Check neurovascular status after cast application</a:t>
          </a:r>
        </a:p>
      </dgm:t>
    </dgm:pt>
    <dgm:pt modelId="{528FA5D4-D468-43AC-B2B1-94A95C378F46}" type="parTrans" cxnId="{2DBBFEBA-FD64-45B3-B134-5F86F66D6CA5}">
      <dgm:prSet/>
      <dgm:spPr/>
      <dgm:t>
        <a:bodyPr/>
        <a:lstStyle/>
        <a:p>
          <a:endParaRPr lang="en-US"/>
        </a:p>
      </dgm:t>
    </dgm:pt>
    <dgm:pt modelId="{C343F198-1C1C-4B6E-9784-3FC9C471C3B1}" type="sibTrans" cxnId="{2DBBFEBA-FD64-45B3-B134-5F86F66D6CA5}">
      <dgm:prSet/>
      <dgm:spPr/>
      <dgm:t>
        <a:bodyPr/>
        <a:lstStyle/>
        <a:p>
          <a:endParaRPr lang="en-US"/>
        </a:p>
      </dgm:t>
    </dgm:pt>
    <dgm:pt modelId="{12C67F12-27E1-4F16-BB03-EA0BABB66175}">
      <dgm:prSet phldrT="[Text]"/>
      <dgm:spPr/>
      <dgm:t>
        <a:bodyPr anchor="t"/>
        <a:lstStyle/>
        <a:p>
          <a:r>
            <a:rPr lang="en-US" dirty="0"/>
            <a:t>Do check x-ray for acceptability of reduction</a:t>
          </a:r>
        </a:p>
      </dgm:t>
    </dgm:pt>
    <dgm:pt modelId="{0A843055-65E9-4484-90CD-319D63D3590D}" type="parTrans" cxnId="{11EEF50C-F189-4DE1-A0E0-F697BCDC8AD6}">
      <dgm:prSet/>
      <dgm:spPr/>
      <dgm:t>
        <a:bodyPr/>
        <a:lstStyle/>
        <a:p>
          <a:endParaRPr lang="en-US"/>
        </a:p>
      </dgm:t>
    </dgm:pt>
    <dgm:pt modelId="{03E9CC10-3D5C-4BCC-B437-48858E12E2E6}" type="sibTrans" cxnId="{11EEF50C-F189-4DE1-A0E0-F697BCDC8AD6}">
      <dgm:prSet/>
      <dgm:spPr/>
      <dgm:t>
        <a:bodyPr/>
        <a:lstStyle/>
        <a:p>
          <a:endParaRPr lang="en-US"/>
        </a:p>
      </dgm:t>
    </dgm:pt>
    <dgm:pt modelId="{7F0DBAE8-DEAE-4115-B697-51451915E029}" type="pres">
      <dgm:prSet presAssocID="{B5252435-6270-4672-881D-B8D122F60F4A}" presName="Name0" presStyleCnt="0">
        <dgm:presLayoutVars>
          <dgm:chMax val="7"/>
          <dgm:chPref val="7"/>
          <dgm:dir/>
        </dgm:presLayoutVars>
      </dgm:prSet>
      <dgm:spPr/>
    </dgm:pt>
    <dgm:pt modelId="{AD808661-6258-41CE-B10C-B1780E349288}" type="pres">
      <dgm:prSet presAssocID="{B5252435-6270-4672-881D-B8D122F60F4A}" presName="Name1" presStyleCnt="0"/>
      <dgm:spPr/>
    </dgm:pt>
    <dgm:pt modelId="{7914332E-967F-4928-808E-8E13B45083E6}" type="pres">
      <dgm:prSet presAssocID="{B5252435-6270-4672-881D-B8D122F60F4A}" presName="cycle" presStyleCnt="0"/>
      <dgm:spPr/>
    </dgm:pt>
    <dgm:pt modelId="{B5F9DF42-45ED-41DC-B3EA-EBFE8501FAF4}" type="pres">
      <dgm:prSet presAssocID="{B5252435-6270-4672-881D-B8D122F60F4A}" presName="srcNode" presStyleLbl="node1" presStyleIdx="0" presStyleCnt="4"/>
      <dgm:spPr/>
    </dgm:pt>
    <dgm:pt modelId="{6BADC5F9-7BAD-4B4F-AC4E-0A3A2382EFA8}" type="pres">
      <dgm:prSet presAssocID="{B5252435-6270-4672-881D-B8D122F60F4A}" presName="conn" presStyleLbl="parChTrans1D2" presStyleIdx="0" presStyleCnt="1"/>
      <dgm:spPr/>
    </dgm:pt>
    <dgm:pt modelId="{35050A3D-1B2A-4D7E-992D-03C08A72FB4F}" type="pres">
      <dgm:prSet presAssocID="{B5252435-6270-4672-881D-B8D122F60F4A}" presName="extraNode" presStyleLbl="node1" presStyleIdx="0" presStyleCnt="4"/>
      <dgm:spPr/>
    </dgm:pt>
    <dgm:pt modelId="{98F2C000-4DFB-48A2-9EA1-8A025C487FD7}" type="pres">
      <dgm:prSet presAssocID="{B5252435-6270-4672-881D-B8D122F60F4A}" presName="dstNode" presStyleLbl="node1" presStyleIdx="0" presStyleCnt="4"/>
      <dgm:spPr/>
    </dgm:pt>
    <dgm:pt modelId="{09139777-61CA-4F4C-BA37-9FA8CA86B8E2}" type="pres">
      <dgm:prSet presAssocID="{FCE1404E-6511-4A5F-A66B-2D2CAFC0A643}" presName="text_1" presStyleLbl="node1" presStyleIdx="0" presStyleCnt="4">
        <dgm:presLayoutVars>
          <dgm:bulletEnabled val="1"/>
        </dgm:presLayoutVars>
      </dgm:prSet>
      <dgm:spPr/>
    </dgm:pt>
    <dgm:pt modelId="{6918462A-A2C0-4254-86BA-7AFF0A5813AE}" type="pres">
      <dgm:prSet presAssocID="{FCE1404E-6511-4A5F-A66B-2D2CAFC0A643}" presName="accent_1" presStyleCnt="0"/>
      <dgm:spPr/>
    </dgm:pt>
    <dgm:pt modelId="{921A85E9-0D80-47B2-AABE-1CFD53E6FC67}" type="pres">
      <dgm:prSet presAssocID="{FCE1404E-6511-4A5F-A66B-2D2CAFC0A643}" presName="accentRepeatNode" presStyleLbl="solidFgAcc1" presStyleIdx="0" presStyleCnt="4"/>
      <dgm:spPr/>
    </dgm:pt>
    <dgm:pt modelId="{22FDDD86-93CF-4D8F-BEFF-B4FF912735F0}" type="pres">
      <dgm:prSet presAssocID="{186C37DC-334E-434B-B2DD-438AD2842F12}" presName="text_2" presStyleLbl="node1" presStyleIdx="1" presStyleCnt="4">
        <dgm:presLayoutVars>
          <dgm:bulletEnabled val="1"/>
        </dgm:presLayoutVars>
      </dgm:prSet>
      <dgm:spPr/>
    </dgm:pt>
    <dgm:pt modelId="{DEB774DD-B9C4-4FE5-8925-1E54956BA39D}" type="pres">
      <dgm:prSet presAssocID="{186C37DC-334E-434B-B2DD-438AD2842F12}" presName="accent_2" presStyleCnt="0"/>
      <dgm:spPr/>
    </dgm:pt>
    <dgm:pt modelId="{E5BCEB95-9D21-4A05-A154-31D177A71505}" type="pres">
      <dgm:prSet presAssocID="{186C37DC-334E-434B-B2DD-438AD2842F12}" presName="accentRepeatNode" presStyleLbl="solidFgAcc1" presStyleIdx="1" presStyleCnt="4"/>
      <dgm:spPr/>
    </dgm:pt>
    <dgm:pt modelId="{313E4C6B-248B-49E4-BBCC-A282C5AA03E4}" type="pres">
      <dgm:prSet presAssocID="{27831C23-093E-4214-9867-48139A2A5AB6}" presName="text_3" presStyleLbl="node1" presStyleIdx="2" presStyleCnt="4">
        <dgm:presLayoutVars>
          <dgm:bulletEnabled val="1"/>
        </dgm:presLayoutVars>
      </dgm:prSet>
      <dgm:spPr/>
    </dgm:pt>
    <dgm:pt modelId="{6D9ED1DC-3CE0-4FFB-A219-2EC9271641CB}" type="pres">
      <dgm:prSet presAssocID="{27831C23-093E-4214-9867-48139A2A5AB6}" presName="accent_3" presStyleCnt="0"/>
      <dgm:spPr/>
    </dgm:pt>
    <dgm:pt modelId="{EBFA6302-CC19-42A0-B748-445A985956EC}" type="pres">
      <dgm:prSet presAssocID="{27831C23-093E-4214-9867-48139A2A5AB6}" presName="accentRepeatNode" presStyleLbl="solidFgAcc1" presStyleIdx="2" presStyleCnt="4"/>
      <dgm:spPr/>
    </dgm:pt>
    <dgm:pt modelId="{F5A2CD65-D8F1-45BC-9EFB-29CB4DDE10E7}" type="pres">
      <dgm:prSet presAssocID="{12C67F12-27E1-4F16-BB03-EA0BABB66175}" presName="text_4" presStyleLbl="node1" presStyleIdx="3" presStyleCnt="4">
        <dgm:presLayoutVars>
          <dgm:bulletEnabled val="1"/>
        </dgm:presLayoutVars>
      </dgm:prSet>
      <dgm:spPr/>
    </dgm:pt>
    <dgm:pt modelId="{004BE277-60A8-47C1-BF8A-28956F368E9C}" type="pres">
      <dgm:prSet presAssocID="{12C67F12-27E1-4F16-BB03-EA0BABB66175}" presName="accent_4" presStyleCnt="0"/>
      <dgm:spPr/>
    </dgm:pt>
    <dgm:pt modelId="{DBAE3EE6-5E72-496A-963D-ADD32526E3D9}" type="pres">
      <dgm:prSet presAssocID="{12C67F12-27E1-4F16-BB03-EA0BABB66175}" presName="accentRepeatNode" presStyleLbl="solidFgAcc1" presStyleIdx="3" presStyleCnt="4"/>
      <dgm:spPr/>
    </dgm:pt>
  </dgm:ptLst>
  <dgm:cxnLst>
    <dgm:cxn modelId="{11EEF50C-F189-4DE1-A0E0-F697BCDC8AD6}" srcId="{B5252435-6270-4672-881D-B8D122F60F4A}" destId="{12C67F12-27E1-4F16-BB03-EA0BABB66175}" srcOrd="3" destOrd="0" parTransId="{0A843055-65E9-4484-90CD-319D63D3590D}" sibTransId="{03E9CC10-3D5C-4BCC-B437-48858E12E2E6}"/>
    <dgm:cxn modelId="{BE726F2F-22DC-42D9-BA66-B440F5F6AB47}" srcId="{B5252435-6270-4672-881D-B8D122F60F4A}" destId="{FCE1404E-6511-4A5F-A66B-2D2CAFC0A643}" srcOrd="0" destOrd="0" parTransId="{8F14E757-0D46-4E33-B989-B8F1736F4F69}" sibTransId="{EB7AFB6B-5349-44F0-8252-4D1475E2F3D8}"/>
    <dgm:cxn modelId="{61C2B635-E82F-4DFB-A44C-A106920E54C6}" type="presOf" srcId="{27831C23-093E-4214-9867-48139A2A5AB6}" destId="{313E4C6B-248B-49E4-BBCC-A282C5AA03E4}" srcOrd="0" destOrd="0" presId="urn:microsoft.com/office/officeart/2008/layout/VerticalCurvedList"/>
    <dgm:cxn modelId="{C6780940-1FC1-4D49-9B82-8EE4C25E916C}" type="presOf" srcId="{186C37DC-334E-434B-B2DD-438AD2842F12}" destId="{22FDDD86-93CF-4D8F-BEFF-B4FF912735F0}" srcOrd="0" destOrd="0" presId="urn:microsoft.com/office/officeart/2008/layout/VerticalCurvedList"/>
    <dgm:cxn modelId="{3EED4873-7FFD-409E-BCA0-35A8B7A70567}" type="presOf" srcId="{12C67F12-27E1-4F16-BB03-EA0BABB66175}" destId="{F5A2CD65-D8F1-45BC-9EFB-29CB4DDE10E7}" srcOrd="0" destOrd="0" presId="urn:microsoft.com/office/officeart/2008/layout/VerticalCurvedList"/>
    <dgm:cxn modelId="{0C8591AB-F982-4296-B972-8C0BD2DBE73C}" type="presOf" srcId="{FCE1404E-6511-4A5F-A66B-2D2CAFC0A643}" destId="{09139777-61CA-4F4C-BA37-9FA8CA86B8E2}" srcOrd="0" destOrd="0" presId="urn:microsoft.com/office/officeart/2008/layout/VerticalCurvedList"/>
    <dgm:cxn modelId="{44B327B5-3480-41C3-B8C8-EC9169755339}" type="presOf" srcId="{EB7AFB6B-5349-44F0-8252-4D1475E2F3D8}" destId="{6BADC5F9-7BAD-4B4F-AC4E-0A3A2382EFA8}" srcOrd="0" destOrd="0" presId="urn:microsoft.com/office/officeart/2008/layout/VerticalCurvedList"/>
    <dgm:cxn modelId="{2DBBFEBA-FD64-45B3-B134-5F86F66D6CA5}" srcId="{B5252435-6270-4672-881D-B8D122F60F4A}" destId="{27831C23-093E-4214-9867-48139A2A5AB6}" srcOrd="2" destOrd="0" parTransId="{528FA5D4-D468-43AC-B2B1-94A95C378F46}" sibTransId="{C343F198-1C1C-4B6E-9784-3FC9C471C3B1}"/>
    <dgm:cxn modelId="{058017CE-AF6B-4CF8-A620-C0C77D5CF064}" srcId="{B5252435-6270-4672-881D-B8D122F60F4A}" destId="{186C37DC-334E-434B-B2DD-438AD2842F12}" srcOrd="1" destOrd="0" parTransId="{17B2472E-F40C-4517-813C-C739850CB84D}" sibTransId="{F21C2278-2596-4435-B533-EC32B5DAE50E}"/>
    <dgm:cxn modelId="{746527D4-E342-49FA-9789-5485FC844802}" type="presOf" srcId="{B5252435-6270-4672-881D-B8D122F60F4A}" destId="{7F0DBAE8-DEAE-4115-B697-51451915E029}" srcOrd="0" destOrd="0" presId="urn:microsoft.com/office/officeart/2008/layout/VerticalCurvedList"/>
    <dgm:cxn modelId="{5B6AF3FB-23C7-469B-BD92-79456FBC970F}" type="presParOf" srcId="{7F0DBAE8-DEAE-4115-B697-51451915E029}" destId="{AD808661-6258-41CE-B10C-B1780E349288}" srcOrd="0" destOrd="0" presId="urn:microsoft.com/office/officeart/2008/layout/VerticalCurvedList"/>
    <dgm:cxn modelId="{D7A2F8BB-11DD-4587-94D7-611C545D2438}" type="presParOf" srcId="{AD808661-6258-41CE-B10C-B1780E349288}" destId="{7914332E-967F-4928-808E-8E13B45083E6}" srcOrd="0" destOrd="0" presId="urn:microsoft.com/office/officeart/2008/layout/VerticalCurvedList"/>
    <dgm:cxn modelId="{C1E96F85-0AFE-441D-AE8E-39D42728430D}" type="presParOf" srcId="{7914332E-967F-4928-808E-8E13B45083E6}" destId="{B5F9DF42-45ED-41DC-B3EA-EBFE8501FAF4}" srcOrd="0" destOrd="0" presId="urn:microsoft.com/office/officeart/2008/layout/VerticalCurvedList"/>
    <dgm:cxn modelId="{52B5BDD8-5791-450A-B671-D30B5B3150C5}" type="presParOf" srcId="{7914332E-967F-4928-808E-8E13B45083E6}" destId="{6BADC5F9-7BAD-4B4F-AC4E-0A3A2382EFA8}" srcOrd="1" destOrd="0" presId="urn:microsoft.com/office/officeart/2008/layout/VerticalCurvedList"/>
    <dgm:cxn modelId="{ADAF5EA9-DC97-4C35-B9E9-0E2D2C5D8DC3}" type="presParOf" srcId="{7914332E-967F-4928-808E-8E13B45083E6}" destId="{35050A3D-1B2A-4D7E-992D-03C08A72FB4F}" srcOrd="2" destOrd="0" presId="urn:microsoft.com/office/officeart/2008/layout/VerticalCurvedList"/>
    <dgm:cxn modelId="{AC32F376-FA63-4EDF-A917-5CF5BBC3E94B}" type="presParOf" srcId="{7914332E-967F-4928-808E-8E13B45083E6}" destId="{98F2C000-4DFB-48A2-9EA1-8A025C487FD7}" srcOrd="3" destOrd="0" presId="urn:microsoft.com/office/officeart/2008/layout/VerticalCurvedList"/>
    <dgm:cxn modelId="{BF0379B4-5E26-4398-97EA-EBF652FD3F2A}" type="presParOf" srcId="{AD808661-6258-41CE-B10C-B1780E349288}" destId="{09139777-61CA-4F4C-BA37-9FA8CA86B8E2}" srcOrd="1" destOrd="0" presId="urn:microsoft.com/office/officeart/2008/layout/VerticalCurvedList"/>
    <dgm:cxn modelId="{2334F174-E20A-4AC5-9F09-3DB725C9CBE5}" type="presParOf" srcId="{AD808661-6258-41CE-B10C-B1780E349288}" destId="{6918462A-A2C0-4254-86BA-7AFF0A5813AE}" srcOrd="2" destOrd="0" presId="urn:microsoft.com/office/officeart/2008/layout/VerticalCurvedList"/>
    <dgm:cxn modelId="{0DAE24CE-5F3D-4384-9009-EEB2753312FE}" type="presParOf" srcId="{6918462A-A2C0-4254-86BA-7AFF0A5813AE}" destId="{921A85E9-0D80-47B2-AABE-1CFD53E6FC67}" srcOrd="0" destOrd="0" presId="urn:microsoft.com/office/officeart/2008/layout/VerticalCurvedList"/>
    <dgm:cxn modelId="{8DD9BE6F-B0F2-40BF-ABF4-1DDEDC42F90C}" type="presParOf" srcId="{AD808661-6258-41CE-B10C-B1780E349288}" destId="{22FDDD86-93CF-4D8F-BEFF-B4FF912735F0}" srcOrd="3" destOrd="0" presId="urn:microsoft.com/office/officeart/2008/layout/VerticalCurvedList"/>
    <dgm:cxn modelId="{AABB09B2-8660-4689-B529-BA0EF2675C4A}" type="presParOf" srcId="{AD808661-6258-41CE-B10C-B1780E349288}" destId="{DEB774DD-B9C4-4FE5-8925-1E54956BA39D}" srcOrd="4" destOrd="0" presId="urn:microsoft.com/office/officeart/2008/layout/VerticalCurvedList"/>
    <dgm:cxn modelId="{15F58B5F-2BE4-4B55-948A-391FAB81E4A6}" type="presParOf" srcId="{DEB774DD-B9C4-4FE5-8925-1E54956BA39D}" destId="{E5BCEB95-9D21-4A05-A154-31D177A71505}" srcOrd="0" destOrd="0" presId="urn:microsoft.com/office/officeart/2008/layout/VerticalCurvedList"/>
    <dgm:cxn modelId="{FBA38EB7-F39F-41E3-8312-55AC88289AFB}" type="presParOf" srcId="{AD808661-6258-41CE-B10C-B1780E349288}" destId="{313E4C6B-248B-49E4-BBCC-A282C5AA03E4}" srcOrd="5" destOrd="0" presId="urn:microsoft.com/office/officeart/2008/layout/VerticalCurvedList"/>
    <dgm:cxn modelId="{FE2D3663-999F-42C2-9A58-6887A2B32DD1}" type="presParOf" srcId="{AD808661-6258-41CE-B10C-B1780E349288}" destId="{6D9ED1DC-3CE0-4FFB-A219-2EC9271641CB}" srcOrd="6" destOrd="0" presId="urn:microsoft.com/office/officeart/2008/layout/VerticalCurvedList"/>
    <dgm:cxn modelId="{88BA5F94-C327-49D8-AB7C-237EEEACB664}" type="presParOf" srcId="{6D9ED1DC-3CE0-4FFB-A219-2EC9271641CB}" destId="{EBFA6302-CC19-42A0-B748-445A985956EC}" srcOrd="0" destOrd="0" presId="urn:microsoft.com/office/officeart/2008/layout/VerticalCurvedList"/>
    <dgm:cxn modelId="{9342450E-FCFE-4852-9D97-64720814D198}" type="presParOf" srcId="{AD808661-6258-41CE-B10C-B1780E349288}" destId="{F5A2CD65-D8F1-45BC-9EFB-29CB4DDE10E7}" srcOrd="7" destOrd="0" presId="urn:microsoft.com/office/officeart/2008/layout/VerticalCurvedList"/>
    <dgm:cxn modelId="{D4627C4A-34F5-4BA1-888C-6BBBD75D56F2}" type="presParOf" srcId="{AD808661-6258-41CE-B10C-B1780E349288}" destId="{004BE277-60A8-47C1-BF8A-28956F368E9C}" srcOrd="8" destOrd="0" presId="urn:microsoft.com/office/officeart/2008/layout/VerticalCurvedList"/>
    <dgm:cxn modelId="{756F62DB-903E-4382-9094-E02134AE5D44}" type="presParOf" srcId="{004BE277-60A8-47C1-BF8A-28956F368E9C}" destId="{DBAE3EE6-5E72-496A-963D-ADD32526E3D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D0DE48-B1B0-4348-B6A0-8CCB35E9CA5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1369D30-301F-4A6A-BEFD-29776FC8ABF3}">
      <dgm:prSet phldrT="[Text]" custT="1"/>
      <dgm:spPr/>
      <dgm:t>
        <a:bodyPr/>
        <a:lstStyle/>
        <a:p>
          <a:r>
            <a:rPr lang="en-US" sz="3200" dirty="0">
              <a:solidFill>
                <a:schemeClr val="accent3">
                  <a:lumMod val="50000"/>
                </a:schemeClr>
              </a:solidFill>
            </a:rPr>
            <a:t>PREPARE INJURED SITE</a:t>
          </a:r>
        </a:p>
      </dgm:t>
    </dgm:pt>
    <dgm:pt modelId="{45BC630D-BD5E-4239-A37F-8C2DC3BD4A11}" type="sibTrans" cxnId="{8F8B8469-5805-4E90-90B4-F0988A2D642F}">
      <dgm:prSet/>
      <dgm:spPr/>
      <dgm:t>
        <a:bodyPr/>
        <a:lstStyle/>
        <a:p>
          <a:endParaRPr lang="en-US"/>
        </a:p>
      </dgm:t>
    </dgm:pt>
    <dgm:pt modelId="{4C3AFB91-6335-45E8-8CC6-A4CCD69E40A4}" type="parTrans" cxnId="{8F8B8469-5805-4E90-90B4-F0988A2D642F}">
      <dgm:prSet/>
      <dgm:spPr/>
      <dgm:t>
        <a:bodyPr/>
        <a:lstStyle/>
        <a:p>
          <a:endParaRPr lang="en-US"/>
        </a:p>
      </dgm:t>
    </dgm:pt>
    <dgm:pt modelId="{01E04203-1CA5-4DCB-A71F-39C2ADD279D6}">
      <dgm:prSet phldrT="[Text]" custT="1"/>
      <dgm:spPr/>
      <dgm:t>
        <a:bodyPr/>
        <a:lstStyle/>
        <a:p>
          <a:r>
            <a:rPr lang="en-US" sz="2400" dirty="0"/>
            <a:t>Fracture is reduced and assistant holds limb in position of function, in a manner that it is unobtrusive to the application</a:t>
          </a:r>
        </a:p>
      </dgm:t>
    </dgm:pt>
    <dgm:pt modelId="{4CAFA603-6DA0-4868-B806-D07901E912AF}" type="sibTrans" cxnId="{BE1AD59E-8202-4E32-983D-03DB5B005594}">
      <dgm:prSet/>
      <dgm:spPr/>
      <dgm:t>
        <a:bodyPr/>
        <a:lstStyle/>
        <a:p>
          <a:endParaRPr lang="en-US"/>
        </a:p>
      </dgm:t>
    </dgm:pt>
    <dgm:pt modelId="{D85FF32D-32B9-48DE-BF5F-931FD46064B3}" type="parTrans" cxnId="{BE1AD59E-8202-4E32-983D-03DB5B005594}">
      <dgm:prSet/>
      <dgm:spPr/>
      <dgm:t>
        <a:bodyPr/>
        <a:lstStyle/>
        <a:p>
          <a:endParaRPr lang="en-US"/>
        </a:p>
      </dgm:t>
    </dgm:pt>
    <dgm:pt modelId="{BE3F77FC-850D-4071-B687-F0E43C189FA5}">
      <dgm:prSet phldrT="[Text]" custT="1"/>
      <dgm:spPr/>
      <dgm:t>
        <a:bodyPr/>
        <a:lstStyle/>
        <a:p>
          <a:r>
            <a:rPr lang="en-US" sz="2400" dirty="0"/>
            <a:t>Stockinette is measured , extending 10 cm beyond determined limits of cast, and threaded over limb.</a:t>
          </a:r>
        </a:p>
        <a:p>
          <a:r>
            <a:rPr lang="en-US" sz="2400" dirty="0"/>
            <a:t>Upper limbs: 2-3” ; lower limbs: 4”</a:t>
          </a:r>
        </a:p>
      </dgm:t>
    </dgm:pt>
    <dgm:pt modelId="{73B1B446-C8E6-453A-849A-67B6F5F99441}" type="sibTrans" cxnId="{7A317CD1-4540-4C8C-B5EA-7BAA29440C0D}">
      <dgm:prSet/>
      <dgm:spPr/>
      <dgm:t>
        <a:bodyPr/>
        <a:lstStyle/>
        <a:p>
          <a:endParaRPr lang="en-US"/>
        </a:p>
      </dgm:t>
    </dgm:pt>
    <dgm:pt modelId="{8869F199-CD8C-4C90-A365-28F71B310696}" type="parTrans" cxnId="{7A317CD1-4540-4C8C-B5EA-7BAA29440C0D}">
      <dgm:prSet/>
      <dgm:spPr/>
      <dgm:t>
        <a:bodyPr/>
        <a:lstStyle/>
        <a:p>
          <a:endParaRPr lang="en-US"/>
        </a:p>
      </dgm:t>
    </dgm:pt>
    <dgm:pt modelId="{98DA1556-1BD8-44BE-BCF0-A6D8AEA113C1}">
      <dgm:prSet phldrT="[Text]" custT="1"/>
      <dgm:spPr/>
      <dgm:t>
        <a:bodyPr/>
        <a:lstStyle/>
        <a:p>
          <a:r>
            <a:rPr lang="en-US" sz="2400" dirty="0"/>
            <a:t>Wool padding is applied gently but snugly, starting from distal to proximal with 50% overlap b/w successive turns , extending 2-3 cm beyond edges of splint</a:t>
          </a:r>
        </a:p>
      </dgm:t>
    </dgm:pt>
    <dgm:pt modelId="{9D574592-8A45-4CB7-99CF-0E84A808F088}" type="sibTrans" cxnId="{94B88512-0F09-48D2-8377-7D4CC34D25D5}">
      <dgm:prSet/>
      <dgm:spPr/>
      <dgm:t>
        <a:bodyPr/>
        <a:lstStyle/>
        <a:p>
          <a:endParaRPr lang="en-US"/>
        </a:p>
      </dgm:t>
    </dgm:pt>
    <dgm:pt modelId="{9E17DA7A-C526-4C71-8A7D-FA89556175ED}" type="parTrans" cxnId="{94B88512-0F09-48D2-8377-7D4CC34D25D5}">
      <dgm:prSet/>
      <dgm:spPr/>
      <dgm:t>
        <a:bodyPr/>
        <a:lstStyle/>
        <a:p>
          <a:endParaRPr lang="en-US"/>
        </a:p>
      </dgm:t>
    </dgm:pt>
    <dgm:pt modelId="{4C2A12E6-463C-4C39-82B9-74FB5BC27187}">
      <dgm:prSet phldrT="[Text]" custT="1"/>
      <dgm:spPr/>
      <dgm:t>
        <a:bodyPr/>
        <a:lstStyle/>
        <a:p>
          <a:r>
            <a:rPr lang="en-US" sz="2400" dirty="0"/>
            <a:t>Padding is applied generally in two layers , but may be increased where are bony prominences or if significant swelling is anticipated </a:t>
          </a:r>
        </a:p>
      </dgm:t>
    </dgm:pt>
    <dgm:pt modelId="{9817F0AC-5A71-4B5D-A295-C719CDE26DA2}" type="sibTrans" cxnId="{F5CD7D35-8A97-46ED-9DD5-7937186613D9}">
      <dgm:prSet/>
      <dgm:spPr/>
      <dgm:t>
        <a:bodyPr/>
        <a:lstStyle/>
        <a:p>
          <a:endParaRPr lang="en-US"/>
        </a:p>
      </dgm:t>
    </dgm:pt>
    <dgm:pt modelId="{27D7AB2E-CA92-4E94-BE45-340D327FFB66}" type="parTrans" cxnId="{F5CD7D35-8A97-46ED-9DD5-7937186613D9}">
      <dgm:prSet/>
      <dgm:spPr/>
      <dgm:t>
        <a:bodyPr/>
        <a:lstStyle/>
        <a:p>
          <a:endParaRPr lang="en-US"/>
        </a:p>
      </dgm:t>
    </dgm:pt>
    <dgm:pt modelId="{21B3968A-AD4A-441A-8CA3-BFB4844D4E47}">
      <dgm:prSet phldrT="[Text]" custT="1"/>
      <dgm:spPr/>
      <dgm:t>
        <a:bodyPr/>
        <a:lstStyle/>
        <a:p>
          <a:r>
            <a:rPr lang="en-US" sz="2400" dirty="0"/>
            <a:t>Padding size: hand: 2” , Rest of upper limb : 3-4”, foot 3” , rest of lower limb: 4-6”</a:t>
          </a:r>
        </a:p>
      </dgm:t>
    </dgm:pt>
    <dgm:pt modelId="{078A1B65-9671-48B0-A328-38B5A6EA5D66}" type="sibTrans" cxnId="{F26AF3EF-7231-4D38-AEF6-7ADEF027679D}">
      <dgm:prSet/>
      <dgm:spPr/>
      <dgm:t>
        <a:bodyPr/>
        <a:lstStyle/>
        <a:p>
          <a:endParaRPr lang="en-US"/>
        </a:p>
      </dgm:t>
    </dgm:pt>
    <dgm:pt modelId="{6D98188E-504B-470F-A0D8-DC6A398B3950}" type="parTrans" cxnId="{F26AF3EF-7231-4D38-AEF6-7ADEF027679D}">
      <dgm:prSet/>
      <dgm:spPr/>
      <dgm:t>
        <a:bodyPr/>
        <a:lstStyle/>
        <a:p>
          <a:endParaRPr lang="en-US"/>
        </a:p>
      </dgm:t>
    </dgm:pt>
    <dgm:pt modelId="{356D2A73-3EB8-40BF-A85F-94A99DD9607E}">
      <dgm:prSet phldrT="[Text]"/>
      <dgm:spPr/>
      <dgm:t>
        <a:bodyPr/>
        <a:lstStyle/>
        <a:p>
          <a:endParaRPr lang="en-US" sz="1600" dirty="0"/>
        </a:p>
      </dgm:t>
    </dgm:pt>
    <dgm:pt modelId="{0AF31EB8-531F-4786-A4D8-F520CCA064D2}" type="sibTrans" cxnId="{112F68ED-4118-42DF-B2E7-015A89B4FC67}">
      <dgm:prSet/>
      <dgm:spPr/>
      <dgm:t>
        <a:bodyPr/>
        <a:lstStyle/>
        <a:p>
          <a:endParaRPr lang="en-US"/>
        </a:p>
      </dgm:t>
    </dgm:pt>
    <dgm:pt modelId="{2FAD5195-DCF0-45FF-A5EF-92D444F616DE}" type="parTrans" cxnId="{112F68ED-4118-42DF-B2E7-015A89B4FC67}">
      <dgm:prSet/>
      <dgm:spPr/>
      <dgm:t>
        <a:bodyPr/>
        <a:lstStyle/>
        <a:p>
          <a:endParaRPr lang="en-US"/>
        </a:p>
      </dgm:t>
    </dgm:pt>
    <dgm:pt modelId="{5354097F-B4DE-4DB1-A063-D6D222244D8F}" type="pres">
      <dgm:prSet presAssocID="{F6D0DE48-B1B0-4348-B6A0-8CCB35E9CA5B}" presName="CompostProcess" presStyleCnt="0">
        <dgm:presLayoutVars>
          <dgm:dir/>
          <dgm:resizeHandles val="exact"/>
        </dgm:presLayoutVars>
      </dgm:prSet>
      <dgm:spPr/>
    </dgm:pt>
    <dgm:pt modelId="{8FEDD5AD-15DA-4F90-A902-C300B1F9DC48}" type="pres">
      <dgm:prSet presAssocID="{F6D0DE48-B1B0-4348-B6A0-8CCB35E9CA5B}" presName="arrow" presStyleLbl="bgShp" presStyleIdx="0" presStyleCnt="1"/>
      <dgm:spPr/>
    </dgm:pt>
    <dgm:pt modelId="{7014C008-C172-4B47-9BE0-6979340FBA97}" type="pres">
      <dgm:prSet presAssocID="{F6D0DE48-B1B0-4348-B6A0-8CCB35E9CA5B}" presName="linearProcess" presStyleCnt="0"/>
      <dgm:spPr/>
    </dgm:pt>
    <dgm:pt modelId="{37054868-C4D8-46AF-9B27-C7400B6711CB}" type="pres">
      <dgm:prSet presAssocID="{61369D30-301F-4A6A-BEFD-29776FC8ABF3}" presName="textNode" presStyleLbl="node1" presStyleIdx="0" presStyleCnt="1" custScaleX="210526" custScaleY="250000">
        <dgm:presLayoutVars>
          <dgm:bulletEnabled val="1"/>
        </dgm:presLayoutVars>
      </dgm:prSet>
      <dgm:spPr/>
    </dgm:pt>
  </dgm:ptLst>
  <dgm:cxnLst>
    <dgm:cxn modelId="{94B88512-0F09-48D2-8377-7D4CC34D25D5}" srcId="{61369D30-301F-4A6A-BEFD-29776FC8ABF3}" destId="{98DA1556-1BD8-44BE-BCF0-A6D8AEA113C1}" srcOrd="2" destOrd="0" parTransId="{9E17DA7A-C526-4C71-8A7D-FA89556175ED}" sibTransId="{9D574592-8A45-4CB7-99CF-0E84A808F088}"/>
    <dgm:cxn modelId="{F5CD7D35-8A97-46ED-9DD5-7937186613D9}" srcId="{61369D30-301F-4A6A-BEFD-29776FC8ABF3}" destId="{4C2A12E6-463C-4C39-82B9-74FB5BC27187}" srcOrd="3" destOrd="0" parTransId="{27D7AB2E-CA92-4E94-BE45-340D327FFB66}" sibTransId="{9817F0AC-5A71-4B5D-A295-C719CDE26DA2}"/>
    <dgm:cxn modelId="{783DAD3A-BCE3-4710-B32D-473E08F147CF}" type="presOf" srcId="{BE3F77FC-850D-4071-B687-F0E43C189FA5}" destId="{37054868-C4D8-46AF-9B27-C7400B6711CB}" srcOrd="0" destOrd="2" presId="urn:microsoft.com/office/officeart/2005/8/layout/hProcess9"/>
    <dgm:cxn modelId="{60105B5B-E63B-41C8-A736-214AFCD6F0F6}" type="presOf" srcId="{4C2A12E6-463C-4C39-82B9-74FB5BC27187}" destId="{37054868-C4D8-46AF-9B27-C7400B6711CB}" srcOrd="0" destOrd="4" presId="urn:microsoft.com/office/officeart/2005/8/layout/hProcess9"/>
    <dgm:cxn modelId="{4C4FD267-4A11-4D4F-8898-F6DBA3851392}" type="presOf" srcId="{21B3968A-AD4A-441A-8CA3-BFB4844D4E47}" destId="{37054868-C4D8-46AF-9B27-C7400B6711CB}" srcOrd="0" destOrd="5" presId="urn:microsoft.com/office/officeart/2005/8/layout/hProcess9"/>
    <dgm:cxn modelId="{8F8B8469-5805-4E90-90B4-F0988A2D642F}" srcId="{F6D0DE48-B1B0-4348-B6A0-8CCB35E9CA5B}" destId="{61369D30-301F-4A6A-BEFD-29776FC8ABF3}" srcOrd="0" destOrd="0" parTransId="{4C3AFB91-6335-45E8-8CC6-A4CCD69E40A4}" sibTransId="{45BC630D-BD5E-4239-A37F-8C2DC3BD4A11}"/>
    <dgm:cxn modelId="{ED380F76-55A9-4A6C-A92F-BAF262AF7613}" type="presOf" srcId="{01E04203-1CA5-4DCB-A71F-39C2ADD279D6}" destId="{37054868-C4D8-46AF-9B27-C7400B6711CB}" srcOrd="0" destOrd="1" presId="urn:microsoft.com/office/officeart/2005/8/layout/hProcess9"/>
    <dgm:cxn modelId="{2454F08C-63A1-4D52-B846-05885BC91314}" type="presOf" srcId="{98DA1556-1BD8-44BE-BCF0-A6D8AEA113C1}" destId="{37054868-C4D8-46AF-9B27-C7400B6711CB}" srcOrd="0" destOrd="3" presId="urn:microsoft.com/office/officeart/2005/8/layout/hProcess9"/>
    <dgm:cxn modelId="{A19DC88D-F0CB-402E-ABF2-B5720779E2DE}" type="presOf" srcId="{F6D0DE48-B1B0-4348-B6A0-8CCB35E9CA5B}" destId="{5354097F-B4DE-4DB1-A063-D6D222244D8F}" srcOrd="0" destOrd="0" presId="urn:microsoft.com/office/officeart/2005/8/layout/hProcess9"/>
    <dgm:cxn modelId="{0329D098-722B-41E9-B583-A353E0FB39D2}" type="presOf" srcId="{356D2A73-3EB8-40BF-A85F-94A99DD9607E}" destId="{37054868-C4D8-46AF-9B27-C7400B6711CB}" srcOrd="0" destOrd="6" presId="urn:microsoft.com/office/officeart/2005/8/layout/hProcess9"/>
    <dgm:cxn modelId="{BE1AD59E-8202-4E32-983D-03DB5B005594}" srcId="{61369D30-301F-4A6A-BEFD-29776FC8ABF3}" destId="{01E04203-1CA5-4DCB-A71F-39C2ADD279D6}" srcOrd="0" destOrd="0" parTransId="{D85FF32D-32B9-48DE-BF5F-931FD46064B3}" sibTransId="{4CAFA603-6DA0-4868-B806-D07901E912AF}"/>
    <dgm:cxn modelId="{AB7AABBE-71AB-43BC-A045-6F0242FCE208}" type="presOf" srcId="{61369D30-301F-4A6A-BEFD-29776FC8ABF3}" destId="{37054868-C4D8-46AF-9B27-C7400B6711CB}" srcOrd="0" destOrd="0" presId="urn:microsoft.com/office/officeart/2005/8/layout/hProcess9"/>
    <dgm:cxn modelId="{7A317CD1-4540-4C8C-B5EA-7BAA29440C0D}" srcId="{61369D30-301F-4A6A-BEFD-29776FC8ABF3}" destId="{BE3F77FC-850D-4071-B687-F0E43C189FA5}" srcOrd="1" destOrd="0" parTransId="{8869F199-CD8C-4C90-A365-28F71B310696}" sibTransId="{73B1B446-C8E6-453A-849A-67B6F5F99441}"/>
    <dgm:cxn modelId="{112F68ED-4118-42DF-B2E7-015A89B4FC67}" srcId="{61369D30-301F-4A6A-BEFD-29776FC8ABF3}" destId="{356D2A73-3EB8-40BF-A85F-94A99DD9607E}" srcOrd="5" destOrd="0" parTransId="{2FAD5195-DCF0-45FF-A5EF-92D444F616DE}" sibTransId="{0AF31EB8-531F-4786-A4D8-F520CCA064D2}"/>
    <dgm:cxn modelId="{F26AF3EF-7231-4D38-AEF6-7ADEF027679D}" srcId="{61369D30-301F-4A6A-BEFD-29776FC8ABF3}" destId="{21B3968A-AD4A-441A-8CA3-BFB4844D4E47}" srcOrd="4" destOrd="0" parTransId="{6D98188E-504B-470F-A0D8-DC6A398B3950}" sibTransId="{078A1B65-9671-48B0-A328-38B5A6EA5D66}"/>
    <dgm:cxn modelId="{89A7DAD6-493D-498A-AB77-CE398FC586D3}" type="presParOf" srcId="{5354097F-B4DE-4DB1-A063-D6D222244D8F}" destId="{8FEDD5AD-15DA-4F90-A902-C300B1F9DC48}" srcOrd="0" destOrd="0" presId="urn:microsoft.com/office/officeart/2005/8/layout/hProcess9"/>
    <dgm:cxn modelId="{13CCB162-3353-47CB-9107-52098886ADE2}" type="presParOf" srcId="{5354097F-B4DE-4DB1-A063-D6D222244D8F}" destId="{7014C008-C172-4B47-9BE0-6979340FBA97}" srcOrd="1" destOrd="0" presId="urn:microsoft.com/office/officeart/2005/8/layout/hProcess9"/>
    <dgm:cxn modelId="{B6F95D87-4484-48E8-B142-3A252C736D8D}" type="presParOf" srcId="{7014C008-C172-4B47-9BE0-6979340FBA97}" destId="{37054868-C4D8-46AF-9B27-C7400B6711CB}"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85A796-21C0-4D9A-8B1E-F41497A06949}" type="doc">
      <dgm:prSet loTypeId="urn:microsoft.com/office/officeart/2005/8/layout/vProcess5" loCatId="Inbox" qsTypeId="urn:microsoft.com/office/officeart/2005/8/quickstyle/simple4" qsCatId="simple" csTypeId="urn:microsoft.com/office/officeart/2005/8/colors/accent6_1" csCatId="accent6"/>
      <dgm:spPr/>
      <dgm:t>
        <a:bodyPr/>
        <a:lstStyle/>
        <a:p>
          <a:endParaRPr lang="en-US"/>
        </a:p>
      </dgm:t>
    </dgm:pt>
    <dgm:pt modelId="{08E38D52-A5B4-492A-9F03-E9C241A1CA70}">
      <dgm:prSet/>
      <dgm:spPr/>
      <dgm:t>
        <a:bodyPr/>
        <a:lstStyle/>
        <a:p>
          <a:r>
            <a:rPr lang="en-IN" dirty="0"/>
            <a:t>Phase 1: examination and rehearsal </a:t>
          </a:r>
          <a:endParaRPr lang="en-US" dirty="0"/>
        </a:p>
      </dgm:t>
    </dgm:pt>
    <dgm:pt modelId="{4D10DA3C-7E0A-423C-BF2D-948083D57469}" type="parTrans" cxnId="{1D9FF523-AB15-47E0-BE8B-BF347626619E}">
      <dgm:prSet/>
      <dgm:spPr/>
      <dgm:t>
        <a:bodyPr/>
        <a:lstStyle/>
        <a:p>
          <a:endParaRPr lang="en-US"/>
        </a:p>
      </dgm:t>
    </dgm:pt>
    <dgm:pt modelId="{DEDF895B-4314-4A00-99A5-861D0C87AC0A}" type="sibTrans" cxnId="{1D9FF523-AB15-47E0-BE8B-BF347626619E}">
      <dgm:prSet/>
      <dgm:spPr/>
      <dgm:t>
        <a:bodyPr/>
        <a:lstStyle/>
        <a:p>
          <a:endParaRPr lang="en-US"/>
        </a:p>
      </dgm:t>
    </dgm:pt>
    <dgm:pt modelId="{A216D059-87B3-4094-A29A-34A8BA190794}">
      <dgm:prSet/>
      <dgm:spPr/>
      <dgm:t>
        <a:bodyPr/>
        <a:lstStyle/>
        <a:p>
          <a:r>
            <a:rPr lang="en-IN"/>
            <a:t>Phase 2: plastering </a:t>
          </a:r>
          <a:endParaRPr lang="en-US"/>
        </a:p>
      </dgm:t>
    </dgm:pt>
    <dgm:pt modelId="{3E150BDD-E940-4C90-AEA5-19BAFD067024}" type="parTrans" cxnId="{35B1AEF1-BDE3-4167-AC0C-CDEB97EA9033}">
      <dgm:prSet/>
      <dgm:spPr/>
      <dgm:t>
        <a:bodyPr/>
        <a:lstStyle/>
        <a:p>
          <a:endParaRPr lang="en-US"/>
        </a:p>
      </dgm:t>
    </dgm:pt>
    <dgm:pt modelId="{5F14AC75-E0E5-42C4-A1F8-69C7781A2EC3}" type="sibTrans" cxnId="{35B1AEF1-BDE3-4167-AC0C-CDEB97EA9033}">
      <dgm:prSet/>
      <dgm:spPr/>
      <dgm:t>
        <a:bodyPr/>
        <a:lstStyle/>
        <a:p>
          <a:endParaRPr lang="en-US"/>
        </a:p>
      </dgm:t>
    </dgm:pt>
    <dgm:pt modelId="{EF638263-2366-43F8-A209-E3367FC11297}">
      <dgm:prSet/>
      <dgm:spPr/>
      <dgm:t>
        <a:bodyPr/>
        <a:lstStyle/>
        <a:p>
          <a:r>
            <a:rPr lang="en-IN"/>
            <a:t>Phase 3: reduction and holding </a:t>
          </a:r>
          <a:endParaRPr lang="en-US"/>
        </a:p>
      </dgm:t>
    </dgm:pt>
    <dgm:pt modelId="{9EC71DB1-DC26-4C0B-9F7D-D437434C1015}" type="parTrans" cxnId="{2FAC7908-B011-4BB2-962D-2C20CBD6F787}">
      <dgm:prSet/>
      <dgm:spPr/>
      <dgm:t>
        <a:bodyPr/>
        <a:lstStyle/>
        <a:p>
          <a:endParaRPr lang="en-US"/>
        </a:p>
      </dgm:t>
    </dgm:pt>
    <dgm:pt modelId="{E4D5A7AC-1F45-48CF-A025-CD2C8699DC70}" type="sibTrans" cxnId="{2FAC7908-B011-4BB2-962D-2C20CBD6F787}">
      <dgm:prSet/>
      <dgm:spPr/>
      <dgm:t>
        <a:bodyPr/>
        <a:lstStyle/>
        <a:p>
          <a:endParaRPr lang="en-US"/>
        </a:p>
      </dgm:t>
    </dgm:pt>
    <dgm:pt modelId="{14D76169-03DB-4C7C-AD11-F62CB216BC5A}" type="pres">
      <dgm:prSet presAssocID="{3685A796-21C0-4D9A-8B1E-F41497A06949}" presName="outerComposite" presStyleCnt="0">
        <dgm:presLayoutVars>
          <dgm:chMax val="5"/>
          <dgm:dir/>
          <dgm:resizeHandles val="exact"/>
        </dgm:presLayoutVars>
      </dgm:prSet>
      <dgm:spPr/>
    </dgm:pt>
    <dgm:pt modelId="{E1032A77-5607-4953-99A7-4DE902CC303C}" type="pres">
      <dgm:prSet presAssocID="{3685A796-21C0-4D9A-8B1E-F41497A06949}" presName="dummyMaxCanvas" presStyleCnt="0">
        <dgm:presLayoutVars/>
      </dgm:prSet>
      <dgm:spPr/>
    </dgm:pt>
    <dgm:pt modelId="{A022BD66-2DD1-49C0-8A79-B1820777949C}" type="pres">
      <dgm:prSet presAssocID="{3685A796-21C0-4D9A-8B1E-F41497A06949}" presName="ThreeNodes_1" presStyleLbl="node1" presStyleIdx="0" presStyleCnt="3">
        <dgm:presLayoutVars>
          <dgm:bulletEnabled val="1"/>
        </dgm:presLayoutVars>
      </dgm:prSet>
      <dgm:spPr/>
    </dgm:pt>
    <dgm:pt modelId="{733D724E-A6EF-47A8-B834-B20CE84C531E}" type="pres">
      <dgm:prSet presAssocID="{3685A796-21C0-4D9A-8B1E-F41497A06949}" presName="ThreeNodes_2" presStyleLbl="node1" presStyleIdx="1" presStyleCnt="3">
        <dgm:presLayoutVars>
          <dgm:bulletEnabled val="1"/>
        </dgm:presLayoutVars>
      </dgm:prSet>
      <dgm:spPr/>
    </dgm:pt>
    <dgm:pt modelId="{68825E2A-63C1-4802-A532-564D7B50BB78}" type="pres">
      <dgm:prSet presAssocID="{3685A796-21C0-4D9A-8B1E-F41497A06949}" presName="ThreeNodes_3" presStyleLbl="node1" presStyleIdx="2" presStyleCnt="3">
        <dgm:presLayoutVars>
          <dgm:bulletEnabled val="1"/>
        </dgm:presLayoutVars>
      </dgm:prSet>
      <dgm:spPr/>
    </dgm:pt>
    <dgm:pt modelId="{F64C985D-0D15-4BDB-9366-B94D7344BF6E}" type="pres">
      <dgm:prSet presAssocID="{3685A796-21C0-4D9A-8B1E-F41497A06949}" presName="ThreeConn_1-2" presStyleLbl="fgAccFollowNode1" presStyleIdx="0" presStyleCnt="2">
        <dgm:presLayoutVars>
          <dgm:bulletEnabled val="1"/>
        </dgm:presLayoutVars>
      </dgm:prSet>
      <dgm:spPr/>
    </dgm:pt>
    <dgm:pt modelId="{AE24B30A-3649-43F5-AA60-24ECDA892204}" type="pres">
      <dgm:prSet presAssocID="{3685A796-21C0-4D9A-8B1E-F41497A06949}" presName="ThreeConn_2-3" presStyleLbl="fgAccFollowNode1" presStyleIdx="1" presStyleCnt="2">
        <dgm:presLayoutVars>
          <dgm:bulletEnabled val="1"/>
        </dgm:presLayoutVars>
      </dgm:prSet>
      <dgm:spPr/>
    </dgm:pt>
    <dgm:pt modelId="{7BAA625B-3CB7-4D3D-8712-5701C57D3637}" type="pres">
      <dgm:prSet presAssocID="{3685A796-21C0-4D9A-8B1E-F41497A06949}" presName="ThreeNodes_1_text" presStyleLbl="node1" presStyleIdx="2" presStyleCnt="3">
        <dgm:presLayoutVars>
          <dgm:bulletEnabled val="1"/>
        </dgm:presLayoutVars>
      </dgm:prSet>
      <dgm:spPr/>
    </dgm:pt>
    <dgm:pt modelId="{11CC7F8C-7DC0-46CC-9911-77A8DBA6CBAB}" type="pres">
      <dgm:prSet presAssocID="{3685A796-21C0-4D9A-8B1E-F41497A06949}" presName="ThreeNodes_2_text" presStyleLbl="node1" presStyleIdx="2" presStyleCnt="3">
        <dgm:presLayoutVars>
          <dgm:bulletEnabled val="1"/>
        </dgm:presLayoutVars>
      </dgm:prSet>
      <dgm:spPr/>
    </dgm:pt>
    <dgm:pt modelId="{C57C33AB-E7DF-4B1D-939F-25B3EA191FF0}" type="pres">
      <dgm:prSet presAssocID="{3685A796-21C0-4D9A-8B1E-F41497A06949}" presName="ThreeNodes_3_text" presStyleLbl="node1" presStyleIdx="2" presStyleCnt="3">
        <dgm:presLayoutVars>
          <dgm:bulletEnabled val="1"/>
        </dgm:presLayoutVars>
      </dgm:prSet>
      <dgm:spPr/>
    </dgm:pt>
  </dgm:ptLst>
  <dgm:cxnLst>
    <dgm:cxn modelId="{2FAC7908-B011-4BB2-962D-2C20CBD6F787}" srcId="{3685A796-21C0-4D9A-8B1E-F41497A06949}" destId="{EF638263-2366-43F8-A209-E3367FC11297}" srcOrd="2" destOrd="0" parTransId="{9EC71DB1-DC26-4C0B-9F7D-D437434C1015}" sibTransId="{E4D5A7AC-1F45-48CF-A025-CD2C8699DC70}"/>
    <dgm:cxn modelId="{2ADEA61A-1673-413D-8C63-797356B3C670}" type="presOf" srcId="{DEDF895B-4314-4A00-99A5-861D0C87AC0A}" destId="{F64C985D-0D15-4BDB-9366-B94D7344BF6E}" srcOrd="0" destOrd="0" presId="urn:microsoft.com/office/officeart/2005/8/layout/vProcess5"/>
    <dgm:cxn modelId="{1D9FF523-AB15-47E0-BE8B-BF347626619E}" srcId="{3685A796-21C0-4D9A-8B1E-F41497A06949}" destId="{08E38D52-A5B4-492A-9F03-E9C241A1CA70}" srcOrd="0" destOrd="0" parTransId="{4D10DA3C-7E0A-423C-BF2D-948083D57469}" sibTransId="{DEDF895B-4314-4A00-99A5-861D0C87AC0A}"/>
    <dgm:cxn modelId="{75A9E429-A007-406A-9576-6569F2E2C84B}" type="presOf" srcId="{EF638263-2366-43F8-A209-E3367FC11297}" destId="{68825E2A-63C1-4802-A532-564D7B50BB78}" srcOrd="0" destOrd="0" presId="urn:microsoft.com/office/officeart/2005/8/layout/vProcess5"/>
    <dgm:cxn modelId="{EDCA1963-6CC3-44E5-8B94-627E6226DB5B}" type="presOf" srcId="{5F14AC75-E0E5-42C4-A1F8-69C7781A2EC3}" destId="{AE24B30A-3649-43F5-AA60-24ECDA892204}" srcOrd="0" destOrd="0" presId="urn:microsoft.com/office/officeart/2005/8/layout/vProcess5"/>
    <dgm:cxn modelId="{2AD5E764-FA06-43D5-A00C-3BF3FF647554}" type="presOf" srcId="{08E38D52-A5B4-492A-9F03-E9C241A1CA70}" destId="{A022BD66-2DD1-49C0-8A79-B1820777949C}" srcOrd="0" destOrd="0" presId="urn:microsoft.com/office/officeart/2005/8/layout/vProcess5"/>
    <dgm:cxn modelId="{28534382-2A63-4D09-B857-3B348D15DEF1}" type="presOf" srcId="{08E38D52-A5B4-492A-9F03-E9C241A1CA70}" destId="{7BAA625B-3CB7-4D3D-8712-5701C57D3637}" srcOrd="1" destOrd="0" presId="urn:microsoft.com/office/officeart/2005/8/layout/vProcess5"/>
    <dgm:cxn modelId="{59B5CD9C-7E8F-4346-9AFC-04542659D5A1}" type="presOf" srcId="{EF638263-2366-43F8-A209-E3367FC11297}" destId="{C57C33AB-E7DF-4B1D-939F-25B3EA191FF0}" srcOrd="1" destOrd="0" presId="urn:microsoft.com/office/officeart/2005/8/layout/vProcess5"/>
    <dgm:cxn modelId="{A425F3AE-049A-4D12-A9A7-84ECFAC14FEC}" type="presOf" srcId="{A216D059-87B3-4094-A29A-34A8BA190794}" destId="{11CC7F8C-7DC0-46CC-9911-77A8DBA6CBAB}" srcOrd="1" destOrd="0" presId="urn:microsoft.com/office/officeart/2005/8/layout/vProcess5"/>
    <dgm:cxn modelId="{F5E9A4E0-5846-4085-9B48-B5D8CC58F57B}" type="presOf" srcId="{A216D059-87B3-4094-A29A-34A8BA190794}" destId="{733D724E-A6EF-47A8-B834-B20CE84C531E}" srcOrd="0" destOrd="0" presId="urn:microsoft.com/office/officeart/2005/8/layout/vProcess5"/>
    <dgm:cxn modelId="{AACD40E6-B0E7-40C8-97EB-7B583EAAAB23}" type="presOf" srcId="{3685A796-21C0-4D9A-8B1E-F41497A06949}" destId="{14D76169-03DB-4C7C-AD11-F62CB216BC5A}" srcOrd="0" destOrd="0" presId="urn:microsoft.com/office/officeart/2005/8/layout/vProcess5"/>
    <dgm:cxn modelId="{35B1AEF1-BDE3-4167-AC0C-CDEB97EA9033}" srcId="{3685A796-21C0-4D9A-8B1E-F41497A06949}" destId="{A216D059-87B3-4094-A29A-34A8BA190794}" srcOrd="1" destOrd="0" parTransId="{3E150BDD-E940-4C90-AEA5-19BAFD067024}" sibTransId="{5F14AC75-E0E5-42C4-A1F8-69C7781A2EC3}"/>
    <dgm:cxn modelId="{1714BA67-671E-4651-833A-97B674116385}" type="presParOf" srcId="{14D76169-03DB-4C7C-AD11-F62CB216BC5A}" destId="{E1032A77-5607-4953-99A7-4DE902CC303C}" srcOrd="0" destOrd="0" presId="urn:microsoft.com/office/officeart/2005/8/layout/vProcess5"/>
    <dgm:cxn modelId="{AE58FC51-2894-44D1-AD92-C43CA462C64F}" type="presParOf" srcId="{14D76169-03DB-4C7C-AD11-F62CB216BC5A}" destId="{A022BD66-2DD1-49C0-8A79-B1820777949C}" srcOrd="1" destOrd="0" presId="urn:microsoft.com/office/officeart/2005/8/layout/vProcess5"/>
    <dgm:cxn modelId="{2F205E0D-8BD0-439D-8DD5-A5AE89662029}" type="presParOf" srcId="{14D76169-03DB-4C7C-AD11-F62CB216BC5A}" destId="{733D724E-A6EF-47A8-B834-B20CE84C531E}" srcOrd="2" destOrd="0" presId="urn:microsoft.com/office/officeart/2005/8/layout/vProcess5"/>
    <dgm:cxn modelId="{B4C3E290-F0B1-4A46-9A36-071E9340F3A8}" type="presParOf" srcId="{14D76169-03DB-4C7C-AD11-F62CB216BC5A}" destId="{68825E2A-63C1-4802-A532-564D7B50BB78}" srcOrd="3" destOrd="0" presId="urn:microsoft.com/office/officeart/2005/8/layout/vProcess5"/>
    <dgm:cxn modelId="{69C018AD-8073-411C-8A9F-D6D5AB80A608}" type="presParOf" srcId="{14D76169-03DB-4C7C-AD11-F62CB216BC5A}" destId="{F64C985D-0D15-4BDB-9366-B94D7344BF6E}" srcOrd="4" destOrd="0" presId="urn:microsoft.com/office/officeart/2005/8/layout/vProcess5"/>
    <dgm:cxn modelId="{BE16A9AD-3DEF-4CF5-9803-ED570BCD2804}" type="presParOf" srcId="{14D76169-03DB-4C7C-AD11-F62CB216BC5A}" destId="{AE24B30A-3649-43F5-AA60-24ECDA892204}" srcOrd="5" destOrd="0" presId="urn:microsoft.com/office/officeart/2005/8/layout/vProcess5"/>
    <dgm:cxn modelId="{B208BBDF-CDFE-42A5-9DA4-6792307EB332}" type="presParOf" srcId="{14D76169-03DB-4C7C-AD11-F62CB216BC5A}" destId="{7BAA625B-3CB7-4D3D-8712-5701C57D3637}" srcOrd="6" destOrd="0" presId="urn:microsoft.com/office/officeart/2005/8/layout/vProcess5"/>
    <dgm:cxn modelId="{6FEE6BBF-D933-44F1-8E30-0B3A5BB0EB5F}" type="presParOf" srcId="{14D76169-03DB-4C7C-AD11-F62CB216BC5A}" destId="{11CC7F8C-7DC0-46CC-9911-77A8DBA6CBAB}" srcOrd="7" destOrd="0" presId="urn:microsoft.com/office/officeart/2005/8/layout/vProcess5"/>
    <dgm:cxn modelId="{96C322F8-5825-4507-95EF-2692222DB741}" type="presParOf" srcId="{14D76169-03DB-4C7C-AD11-F62CB216BC5A}" destId="{C57C33AB-E7DF-4B1D-939F-25B3EA191FF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3BCF65-03F9-4544-901F-874C32575678}" type="doc">
      <dgm:prSet loTypeId="urn:microsoft.com/office/officeart/2005/8/layout/vList2" loCatId="Inbox" qsTypeId="urn:microsoft.com/office/officeart/2005/8/quickstyle/simple5" qsCatId="simple" csTypeId="urn:microsoft.com/office/officeart/2005/8/colors/accent1_4" csCatId="accent1" phldr="1"/>
      <dgm:spPr/>
      <dgm:t>
        <a:bodyPr/>
        <a:lstStyle/>
        <a:p>
          <a:endParaRPr lang="en-US"/>
        </a:p>
      </dgm:t>
    </dgm:pt>
    <dgm:pt modelId="{C4404137-502A-436A-8A68-DB6A44002692}">
      <dgm:prSet/>
      <dgm:spPr/>
      <dgm:t>
        <a:bodyPr/>
        <a:lstStyle/>
        <a:p>
          <a:r>
            <a:rPr lang="en-US" b="1" i="1" dirty="0"/>
            <a:t>Caldwell (1933) </a:t>
          </a:r>
          <a:br>
            <a:rPr lang="en-US" b="1" i="1" dirty="0"/>
          </a:br>
          <a:r>
            <a:rPr lang="en-US" dirty="0"/>
            <a:t>-used  for displace frx of the humeral shaft with shortening, and also for oblique and spiral fractures; </a:t>
          </a:r>
          <a:br>
            <a:rPr lang="en-US" dirty="0"/>
          </a:br>
          <a:endParaRPr lang="en-US" dirty="0"/>
        </a:p>
      </dgm:t>
    </dgm:pt>
    <dgm:pt modelId="{955330BA-0FE6-4A35-A752-A3ABA08FFA7C}" type="parTrans" cxnId="{451ED629-A2DE-4B63-A13D-1B7E68F069D4}">
      <dgm:prSet/>
      <dgm:spPr/>
      <dgm:t>
        <a:bodyPr/>
        <a:lstStyle/>
        <a:p>
          <a:endParaRPr lang="en-US"/>
        </a:p>
      </dgm:t>
    </dgm:pt>
    <dgm:pt modelId="{2F71D74F-59F4-4C40-9EE1-3976BD390E6A}" type="sibTrans" cxnId="{451ED629-A2DE-4B63-A13D-1B7E68F069D4}">
      <dgm:prSet/>
      <dgm:spPr/>
      <dgm:t>
        <a:bodyPr/>
        <a:lstStyle/>
        <a:p>
          <a:endParaRPr lang="en-US"/>
        </a:p>
      </dgm:t>
    </dgm:pt>
    <dgm:pt modelId="{491CE0D9-CDAB-44C7-9F6A-D42954B1FF9F}">
      <dgm:prSet/>
      <dgm:spPr/>
      <dgm:t>
        <a:bodyPr/>
        <a:lstStyle/>
        <a:p>
          <a:r>
            <a:rPr lang="en-US" dirty="0"/>
            <a:t>Used for comminuted humeral frx </a:t>
          </a:r>
        </a:p>
      </dgm:t>
    </dgm:pt>
    <dgm:pt modelId="{2E229A45-7044-4003-B54D-3B2C9B324F3C}" type="parTrans" cxnId="{5128F984-3848-460D-942B-C311020492FD}">
      <dgm:prSet/>
      <dgm:spPr/>
      <dgm:t>
        <a:bodyPr/>
        <a:lstStyle/>
        <a:p>
          <a:endParaRPr lang="en-US"/>
        </a:p>
      </dgm:t>
    </dgm:pt>
    <dgm:pt modelId="{BCC8B5F4-F929-4C4C-B875-EBB22AD8D1F0}" type="sibTrans" cxnId="{5128F984-3848-460D-942B-C311020492FD}">
      <dgm:prSet/>
      <dgm:spPr/>
      <dgm:t>
        <a:bodyPr/>
        <a:lstStyle/>
        <a:p>
          <a:endParaRPr lang="en-US"/>
        </a:p>
      </dgm:t>
    </dgm:pt>
    <dgm:pt modelId="{2AB31113-3EBF-497B-BFA2-18032DF3C036}">
      <dgm:prSet/>
      <dgm:spPr/>
      <dgm:t>
        <a:bodyPr/>
        <a:lstStyle/>
        <a:p>
          <a:r>
            <a:rPr lang="en-US" dirty="0"/>
            <a:t>Distal humeral shaft frx</a:t>
          </a:r>
        </a:p>
      </dgm:t>
    </dgm:pt>
    <dgm:pt modelId="{0EA56BF1-2F1A-4B91-853A-625D9BA0D85F}" type="parTrans" cxnId="{E455EF50-4DE5-4374-8A32-C9EBCEF0C9AC}">
      <dgm:prSet/>
      <dgm:spPr/>
      <dgm:t>
        <a:bodyPr/>
        <a:lstStyle/>
        <a:p>
          <a:endParaRPr lang="en-US"/>
        </a:p>
      </dgm:t>
    </dgm:pt>
    <dgm:pt modelId="{41C1ACAD-FCE7-4AF7-88DD-8B8C16F823DF}" type="sibTrans" cxnId="{E455EF50-4DE5-4374-8A32-C9EBCEF0C9AC}">
      <dgm:prSet/>
      <dgm:spPr/>
      <dgm:t>
        <a:bodyPr/>
        <a:lstStyle/>
        <a:p>
          <a:endParaRPr lang="en-US"/>
        </a:p>
      </dgm:t>
    </dgm:pt>
    <dgm:pt modelId="{D3963933-1321-416B-AD50-4694774F9FE4}">
      <dgm:prSet/>
      <dgm:spPr/>
      <dgm:t>
        <a:bodyPr/>
        <a:lstStyle/>
        <a:p>
          <a:r>
            <a:rPr lang="en-US"/>
            <a:t>Cast must be light wt. And must extend from at least 1 inch proximal to the fracture site to wrist, w/ elbow at right angle &amp; forearm in neutral rotation</a:t>
          </a:r>
        </a:p>
      </dgm:t>
    </dgm:pt>
    <dgm:pt modelId="{F0BEB57A-53B2-4764-9927-96583B5D776C}" type="parTrans" cxnId="{70D64683-B8B2-4C71-9DD8-4ECBA662ACA0}">
      <dgm:prSet/>
      <dgm:spPr/>
      <dgm:t>
        <a:bodyPr/>
        <a:lstStyle/>
        <a:p>
          <a:endParaRPr lang="en-US"/>
        </a:p>
      </dgm:t>
    </dgm:pt>
    <dgm:pt modelId="{AC3A70A1-9B36-4D2C-A649-71BB1462C733}" type="sibTrans" cxnId="{70D64683-B8B2-4C71-9DD8-4ECBA662ACA0}">
      <dgm:prSet/>
      <dgm:spPr/>
      <dgm:t>
        <a:bodyPr/>
        <a:lstStyle/>
        <a:p>
          <a:endParaRPr lang="en-US"/>
        </a:p>
      </dgm:t>
    </dgm:pt>
    <dgm:pt modelId="{4471D696-3321-4188-8E45-5922080BAACA}">
      <dgm:prSet/>
      <dgm:spPr/>
      <dgm:t>
        <a:bodyPr/>
        <a:lstStyle/>
        <a:p>
          <a:r>
            <a:rPr lang="en-US"/>
            <a:t>Arm must lie dependent to provide a traction force; </a:t>
          </a:r>
        </a:p>
      </dgm:t>
    </dgm:pt>
    <dgm:pt modelId="{37407EE7-5CB8-43DD-902C-6E303B1713D2}" type="parTrans" cxnId="{DCF12F2E-20FE-4B0A-8001-15FDBEA47C33}">
      <dgm:prSet/>
      <dgm:spPr/>
      <dgm:t>
        <a:bodyPr/>
        <a:lstStyle/>
        <a:p>
          <a:endParaRPr lang="en-US"/>
        </a:p>
      </dgm:t>
    </dgm:pt>
    <dgm:pt modelId="{A1F2843E-7B13-4AA7-9C63-EC996B07063F}" type="sibTrans" cxnId="{DCF12F2E-20FE-4B0A-8001-15FDBEA47C33}">
      <dgm:prSet/>
      <dgm:spPr/>
      <dgm:t>
        <a:bodyPr/>
        <a:lstStyle/>
        <a:p>
          <a:endParaRPr lang="en-US"/>
        </a:p>
      </dgm:t>
    </dgm:pt>
    <dgm:pt modelId="{57D282BC-B3B2-44A9-BEEE-1D8F46A103EE}">
      <dgm:prSet/>
      <dgm:spPr/>
      <dgm:t>
        <a:bodyPr/>
        <a:lstStyle/>
        <a:p>
          <a:r>
            <a:rPr lang="en-US"/>
            <a:t>Patient must sleep erect or semi-erect to avoid supporting elbow when seated; </a:t>
          </a:r>
        </a:p>
      </dgm:t>
    </dgm:pt>
    <dgm:pt modelId="{B2C7F414-1677-4576-98F4-8AC5B552F872}" type="parTrans" cxnId="{AE0C1F64-CB76-4520-9FB0-2654883CBA79}">
      <dgm:prSet/>
      <dgm:spPr/>
      <dgm:t>
        <a:bodyPr/>
        <a:lstStyle/>
        <a:p>
          <a:endParaRPr lang="en-US"/>
        </a:p>
      </dgm:t>
    </dgm:pt>
    <dgm:pt modelId="{01471FE5-9D68-4B6F-A416-210232189249}" type="sibTrans" cxnId="{AE0C1F64-CB76-4520-9FB0-2654883CBA79}">
      <dgm:prSet/>
      <dgm:spPr/>
      <dgm:t>
        <a:bodyPr/>
        <a:lstStyle/>
        <a:p>
          <a:endParaRPr lang="en-US"/>
        </a:p>
      </dgm:t>
    </dgm:pt>
    <dgm:pt modelId="{E04C398E-0B8C-4C52-A795-5D5F6039DF32}">
      <dgm:prSet/>
      <dgm:spPr/>
      <dgm:t>
        <a:bodyPr/>
        <a:lstStyle/>
        <a:p>
          <a:r>
            <a:rPr lang="en-US"/>
            <a:t>Erect position is maintained during the day as much as possible; </a:t>
          </a:r>
        </a:p>
      </dgm:t>
    </dgm:pt>
    <dgm:pt modelId="{10816767-2A19-4F8F-A5DA-16E371ACFBEF}" type="parTrans" cxnId="{083C2A82-2DC3-4496-B0C7-41BEFFEA4CF9}">
      <dgm:prSet/>
      <dgm:spPr/>
      <dgm:t>
        <a:bodyPr/>
        <a:lstStyle/>
        <a:p>
          <a:endParaRPr lang="en-US"/>
        </a:p>
      </dgm:t>
    </dgm:pt>
    <dgm:pt modelId="{ADA44BB3-F3A3-4FE0-B5E8-735D5005384F}" type="sibTrans" cxnId="{083C2A82-2DC3-4496-B0C7-41BEFFEA4CF9}">
      <dgm:prSet/>
      <dgm:spPr/>
      <dgm:t>
        <a:bodyPr/>
        <a:lstStyle/>
        <a:p>
          <a:endParaRPr lang="en-US"/>
        </a:p>
      </dgm:t>
    </dgm:pt>
    <dgm:pt modelId="{CDA0F67A-6B33-482B-8C02-FB6D3551DF05}">
      <dgm:prSet/>
      <dgm:spPr/>
      <dgm:t>
        <a:bodyPr/>
        <a:lstStyle/>
        <a:p>
          <a:r>
            <a:rPr lang="en-US"/>
            <a:t>There should be no support under the elbow, and nothing should compress the arm against the body (such as clothing); </a:t>
          </a:r>
        </a:p>
      </dgm:t>
    </dgm:pt>
    <dgm:pt modelId="{D5D9E2AE-B11D-4BEF-A865-EEE393F1F654}" type="parTrans" cxnId="{F1A3C787-96F6-4797-9E0E-98B74F025615}">
      <dgm:prSet/>
      <dgm:spPr/>
      <dgm:t>
        <a:bodyPr/>
        <a:lstStyle/>
        <a:p>
          <a:endParaRPr lang="en-US"/>
        </a:p>
      </dgm:t>
    </dgm:pt>
    <dgm:pt modelId="{9D1A91D1-997E-4990-A829-79DA8B5D95A8}" type="sibTrans" cxnId="{F1A3C787-96F6-4797-9E0E-98B74F025615}">
      <dgm:prSet/>
      <dgm:spPr/>
      <dgm:t>
        <a:bodyPr/>
        <a:lstStyle/>
        <a:p>
          <a:endParaRPr lang="en-US"/>
        </a:p>
      </dgm:t>
    </dgm:pt>
    <dgm:pt modelId="{0F95B037-DFC8-4E85-B874-B0664111AA6C}">
      <dgm:prSet custT="1"/>
      <dgm:spPr/>
      <dgm:t>
        <a:bodyPr/>
        <a:lstStyle/>
        <a:p>
          <a:r>
            <a:rPr lang="en-US" sz="2800" dirty="0">
              <a:solidFill>
                <a:schemeClr val="bg2">
                  <a:lumMod val="25000"/>
                </a:schemeClr>
              </a:solidFill>
            </a:rPr>
            <a:t>Indications</a:t>
          </a:r>
          <a:endParaRPr lang="en-US" sz="1900" dirty="0">
            <a:solidFill>
              <a:schemeClr val="bg2">
                <a:lumMod val="25000"/>
              </a:schemeClr>
            </a:solidFill>
          </a:endParaRPr>
        </a:p>
      </dgm:t>
    </dgm:pt>
    <dgm:pt modelId="{F6D8C2D3-9B6B-4721-9EBC-CC2BE17C1889}" type="parTrans" cxnId="{0C5B98B1-9D9D-4315-8AC1-C20537820529}">
      <dgm:prSet/>
      <dgm:spPr/>
      <dgm:t>
        <a:bodyPr/>
        <a:lstStyle/>
        <a:p>
          <a:endParaRPr lang="en-US"/>
        </a:p>
      </dgm:t>
    </dgm:pt>
    <dgm:pt modelId="{064D8794-1846-48C6-AB90-B6A85CE2F754}" type="sibTrans" cxnId="{0C5B98B1-9D9D-4315-8AC1-C20537820529}">
      <dgm:prSet/>
      <dgm:spPr/>
      <dgm:t>
        <a:bodyPr/>
        <a:lstStyle/>
        <a:p>
          <a:endParaRPr lang="en-US"/>
        </a:p>
      </dgm:t>
    </dgm:pt>
    <dgm:pt modelId="{A50A4902-F890-4FD0-A8BB-FD008AF14AFC}" type="pres">
      <dgm:prSet presAssocID="{583BCF65-03F9-4544-901F-874C32575678}" presName="linear" presStyleCnt="0">
        <dgm:presLayoutVars>
          <dgm:animLvl val="lvl"/>
          <dgm:resizeHandles val="exact"/>
        </dgm:presLayoutVars>
      </dgm:prSet>
      <dgm:spPr/>
    </dgm:pt>
    <dgm:pt modelId="{BC8A1E4B-E002-4CCE-94E7-CD1AD8B1BAA6}" type="pres">
      <dgm:prSet presAssocID="{C4404137-502A-436A-8A68-DB6A44002692}" presName="parentText" presStyleLbl="node1" presStyleIdx="0" presStyleCnt="2" custScaleY="96115" custLinFactNeighborY="-2560">
        <dgm:presLayoutVars>
          <dgm:chMax val="0"/>
          <dgm:bulletEnabled val="1"/>
        </dgm:presLayoutVars>
      </dgm:prSet>
      <dgm:spPr/>
    </dgm:pt>
    <dgm:pt modelId="{9951857D-6F2A-4342-9D0D-09E88EC5F6F1}" type="pres">
      <dgm:prSet presAssocID="{2F71D74F-59F4-4C40-9EE1-3976BD390E6A}" presName="spacer" presStyleCnt="0"/>
      <dgm:spPr/>
    </dgm:pt>
    <dgm:pt modelId="{32EF65DC-8B58-4142-AC07-4D276974D78A}" type="pres">
      <dgm:prSet presAssocID="{0F95B037-DFC8-4E85-B874-B0664111AA6C}" presName="parentText" presStyleLbl="node1" presStyleIdx="1" presStyleCnt="2" custScaleY="31322">
        <dgm:presLayoutVars>
          <dgm:chMax val="0"/>
          <dgm:bulletEnabled val="1"/>
        </dgm:presLayoutVars>
      </dgm:prSet>
      <dgm:spPr/>
    </dgm:pt>
    <dgm:pt modelId="{724E1FB3-EB53-48A6-B2A3-072520A0C6E6}" type="pres">
      <dgm:prSet presAssocID="{0F95B037-DFC8-4E85-B874-B0664111AA6C}" presName="childText" presStyleLbl="revTx" presStyleIdx="0" presStyleCnt="1">
        <dgm:presLayoutVars>
          <dgm:bulletEnabled val="1"/>
        </dgm:presLayoutVars>
      </dgm:prSet>
      <dgm:spPr/>
    </dgm:pt>
  </dgm:ptLst>
  <dgm:cxnLst>
    <dgm:cxn modelId="{06AFF806-F208-4AAA-9708-9FD116388F02}" type="presOf" srcId="{583BCF65-03F9-4544-901F-874C32575678}" destId="{A50A4902-F890-4FD0-A8BB-FD008AF14AFC}" srcOrd="0" destOrd="0" presId="urn:microsoft.com/office/officeart/2005/8/layout/vList2"/>
    <dgm:cxn modelId="{AF91DB28-6276-4FFB-94E2-F09CE9A05541}" type="presOf" srcId="{E04C398E-0B8C-4C52-A795-5D5F6039DF32}" destId="{724E1FB3-EB53-48A6-B2A3-072520A0C6E6}" srcOrd="0" destOrd="5" presId="urn:microsoft.com/office/officeart/2005/8/layout/vList2"/>
    <dgm:cxn modelId="{451ED629-A2DE-4B63-A13D-1B7E68F069D4}" srcId="{583BCF65-03F9-4544-901F-874C32575678}" destId="{C4404137-502A-436A-8A68-DB6A44002692}" srcOrd="0" destOrd="0" parTransId="{955330BA-0FE6-4A35-A752-A3ABA08FFA7C}" sibTransId="{2F71D74F-59F4-4C40-9EE1-3976BD390E6A}"/>
    <dgm:cxn modelId="{DCF12F2E-20FE-4B0A-8001-15FDBEA47C33}" srcId="{0F95B037-DFC8-4E85-B874-B0664111AA6C}" destId="{4471D696-3321-4188-8E45-5922080BAACA}" srcOrd="3" destOrd="0" parTransId="{37407EE7-5CB8-43DD-902C-6E303B1713D2}" sibTransId="{A1F2843E-7B13-4AA7-9C63-EC996B07063F}"/>
    <dgm:cxn modelId="{AC38345E-77E9-40DA-B476-0452A79C5FBF}" type="presOf" srcId="{491CE0D9-CDAB-44C7-9F6A-D42954B1FF9F}" destId="{724E1FB3-EB53-48A6-B2A3-072520A0C6E6}" srcOrd="0" destOrd="0" presId="urn:microsoft.com/office/officeart/2005/8/layout/vList2"/>
    <dgm:cxn modelId="{AE0C1F64-CB76-4520-9FB0-2654883CBA79}" srcId="{0F95B037-DFC8-4E85-B874-B0664111AA6C}" destId="{57D282BC-B3B2-44A9-BEEE-1D8F46A103EE}" srcOrd="4" destOrd="0" parTransId="{B2C7F414-1677-4576-98F4-8AC5B552F872}" sibTransId="{01471FE5-9D68-4B6F-A416-210232189249}"/>
    <dgm:cxn modelId="{865B9368-870F-40E0-8786-31006DD77D36}" type="presOf" srcId="{D3963933-1321-416B-AD50-4694774F9FE4}" destId="{724E1FB3-EB53-48A6-B2A3-072520A0C6E6}" srcOrd="0" destOrd="2" presId="urn:microsoft.com/office/officeart/2005/8/layout/vList2"/>
    <dgm:cxn modelId="{E455EF50-4DE5-4374-8A32-C9EBCEF0C9AC}" srcId="{0F95B037-DFC8-4E85-B874-B0664111AA6C}" destId="{2AB31113-3EBF-497B-BFA2-18032DF3C036}" srcOrd="1" destOrd="0" parTransId="{0EA56BF1-2F1A-4B91-853A-625D9BA0D85F}" sibTransId="{41C1ACAD-FCE7-4AF7-88DD-8B8C16F823DF}"/>
    <dgm:cxn modelId="{040DB155-5250-4AE1-9824-81E61BD715F1}" type="presOf" srcId="{CDA0F67A-6B33-482B-8C02-FB6D3551DF05}" destId="{724E1FB3-EB53-48A6-B2A3-072520A0C6E6}" srcOrd="0" destOrd="6" presId="urn:microsoft.com/office/officeart/2005/8/layout/vList2"/>
    <dgm:cxn modelId="{F4343557-5B75-4BF4-96B8-ED9B6F1F7B55}" type="presOf" srcId="{0F95B037-DFC8-4E85-B874-B0664111AA6C}" destId="{32EF65DC-8B58-4142-AC07-4D276974D78A}" srcOrd="0" destOrd="0" presId="urn:microsoft.com/office/officeart/2005/8/layout/vList2"/>
    <dgm:cxn modelId="{083C2A82-2DC3-4496-B0C7-41BEFFEA4CF9}" srcId="{0F95B037-DFC8-4E85-B874-B0664111AA6C}" destId="{E04C398E-0B8C-4C52-A795-5D5F6039DF32}" srcOrd="5" destOrd="0" parTransId="{10816767-2A19-4F8F-A5DA-16E371ACFBEF}" sibTransId="{ADA44BB3-F3A3-4FE0-B5E8-735D5005384F}"/>
    <dgm:cxn modelId="{70D64683-B8B2-4C71-9DD8-4ECBA662ACA0}" srcId="{0F95B037-DFC8-4E85-B874-B0664111AA6C}" destId="{D3963933-1321-416B-AD50-4694774F9FE4}" srcOrd="2" destOrd="0" parTransId="{F0BEB57A-53B2-4764-9927-96583B5D776C}" sibTransId="{AC3A70A1-9B36-4D2C-A649-71BB1462C733}"/>
    <dgm:cxn modelId="{5128F984-3848-460D-942B-C311020492FD}" srcId="{0F95B037-DFC8-4E85-B874-B0664111AA6C}" destId="{491CE0D9-CDAB-44C7-9F6A-D42954B1FF9F}" srcOrd="0" destOrd="0" parTransId="{2E229A45-7044-4003-B54D-3B2C9B324F3C}" sibTransId="{BCC8B5F4-F929-4C4C-B875-EBB22AD8D1F0}"/>
    <dgm:cxn modelId="{F1A3C787-96F6-4797-9E0E-98B74F025615}" srcId="{0F95B037-DFC8-4E85-B874-B0664111AA6C}" destId="{CDA0F67A-6B33-482B-8C02-FB6D3551DF05}" srcOrd="6" destOrd="0" parTransId="{D5D9E2AE-B11D-4BEF-A865-EEE393F1F654}" sibTransId="{9D1A91D1-997E-4990-A829-79DA8B5D95A8}"/>
    <dgm:cxn modelId="{A09FAB8A-2D41-444D-B2D6-7BD12EC83069}" type="presOf" srcId="{2AB31113-3EBF-497B-BFA2-18032DF3C036}" destId="{724E1FB3-EB53-48A6-B2A3-072520A0C6E6}" srcOrd="0" destOrd="1" presId="urn:microsoft.com/office/officeart/2005/8/layout/vList2"/>
    <dgm:cxn modelId="{9A3AFE8E-7325-4513-92EC-8F9F214577D3}" type="presOf" srcId="{4471D696-3321-4188-8E45-5922080BAACA}" destId="{724E1FB3-EB53-48A6-B2A3-072520A0C6E6}" srcOrd="0" destOrd="3" presId="urn:microsoft.com/office/officeart/2005/8/layout/vList2"/>
    <dgm:cxn modelId="{0C5B98B1-9D9D-4315-8AC1-C20537820529}" srcId="{583BCF65-03F9-4544-901F-874C32575678}" destId="{0F95B037-DFC8-4E85-B874-B0664111AA6C}" srcOrd="1" destOrd="0" parTransId="{F6D8C2D3-9B6B-4721-9EBC-CC2BE17C1889}" sibTransId="{064D8794-1846-48C6-AB90-B6A85CE2F754}"/>
    <dgm:cxn modelId="{B94A39BA-579F-469E-8897-BBF006E1A2B5}" type="presOf" srcId="{C4404137-502A-436A-8A68-DB6A44002692}" destId="{BC8A1E4B-E002-4CCE-94E7-CD1AD8B1BAA6}" srcOrd="0" destOrd="0" presId="urn:microsoft.com/office/officeart/2005/8/layout/vList2"/>
    <dgm:cxn modelId="{A640F8F1-7182-48CA-9103-82E94C1C4389}" type="presOf" srcId="{57D282BC-B3B2-44A9-BEEE-1D8F46A103EE}" destId="{724E1FB3-EB53-48A6-B2A3-072520A0C6E6}" srcOrd="0" destOrd="4" presId="urn:microsoft.com/office/officeart/2005/8/layout/vList2"/>
    <dgm:cxn modelId="{83BC899E-1D59-4FE7-8A2E-B1FAB91B9D17}" type="presParOf" srcId="{A50A4902-F890-4FD0-A8BB-FD008AF14AFC}" destId="{BC8A1E4B-E002-4CCE-94E7-CD1AD8B1BAA6}" srcOrd="0" destOrd="0" presId="urn:microsoft.com/office/officeart/2005/8/layout/vList2"/>
    <dgm:cxn modelId="{49AEFB92-5BE4-44A0-B4EC-B8FCF62237B0}" type="presParOf" srcId="{A50A4902-F890-4FD0-A8BB-FD008AF14AFC}" destId="{9951857D-6F2A-4342-9D0D-09E88EC5F6F1}" srcOrd="1" destOrd="0" presId="urn:microsoft.com/office/officeart/2005/8/layout/vList2"/>
    <dgm:cxn modelId="{999213BF-32AE-45B2-AECC-3AE3F1ADD97C}" type="presParOf" srcId="{A50A4902-F890-4FD0-A8BB-FD008AF14AFC}" destId="{32EF65DC-8B58-4142-AC07-4D276974D78A}" srcOrd="2" destOrd="0" presId="urn:microsoft.com/office/officeart/2005/8/layout/vList2"/>
    <dgm:cxn modelId="{3CBD8635-D00D-4463-AEDA-207DBF693F61}" type="presParOf" srcId="{A50A4902-F890-4FD0-A8BB-FD008AF14AFC}" destId="{724E1FB3-EB53-48A6-B2A3-072520A0C6E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C19E5-A84B-424A-B72F-5251F0B67E25}">
      <dsp:nvSpPr>
        <dsp:cNvPr id="0" name=""/>
        <dsp:cNvSpPr/>
      </dsp:nvSpPr>
      <dsp:spPr>
        <a:xfrm rot="16200000">
          <a:off x="-1017229" y="1017786"/>
          <a:ext cx="3483356" cy="1447783"/>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744" bIns="0" numCol="1" spcCol="1270" anchor="ctr" anchorCtr="0">
          <a:noAutofit/>
        </a:bodyPr>
        <a:lstStyle/>
        <a:p>
          <a:pPr marL="0" lvl="0" indent="0" algn="ctr" defTabSz="711200">
            <a:lnSpc>
              <a:spcPct val="90000"/>
            </a:lnSpc>
            <a:spcBef>
              <a:spcPct val="0"/>
            </a:spcBef>
            <a:spcAft>
              <a:spcPct val="35000"/>
            </a:spcAft>
            <a:buNone/>
          </a:pPr>
          <a:r>
            <a:rPr lang="en-US" sz="1600" kern="1200" dirty="0"/>
            <a:t>Apply pop one joint above and below</a:t>
          </a:r>
        </a:p>
        <a:p>
          <a:pPr marL="0" lvl="0" indent="0" algn="ctr" defTabSz="711200">
            <a:lnSpc>
              <a:spcPct val="90000"/>
            </a:lnSpc>
            <a:spcBef>
              <a:spcPct val="0"/>
            </a:spcBef>
            <a:spcAft>
              <a:spcPct val="35000"/>
            </a:spcAft>
            <a:buNone/>
          </a:pPr>
          <a:endParaRPr lang="en-US" sz="1600" kern="1200" dirty="0"/>
        </a:p>
      </dsp:txBody>
      <dsp:txXfrm rot="5400000">
        <a:off x="557" y="696671"/>
        <a:ext cx="1447783" cy="2090014"/>
      </dsp:txXfrm>
    </dsp:sp>
    <dsp:sp modelId="{1D98F800-9FD2-4FC7-8558-BD9CF82A0AF3}">
      <dsp:nvSpPr>
        <dsp:cNvPr id="0" name=""/>
        <dsp:cNvSpPr/>
      </dsp:nvSpPr>
      <dsp:spPr>
        <a:xfrm rot="16200000">
          <a:off x="539138" y="1017786"/>
          <a:ext cx="3483356" cy="1447783"/>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744" bIns="0" numCol="1" spcCol="1270" anchor="ctr" anchorCtr="0">
          <a:noAutofit/>
        </a:bodyPr>
        <a:lstStyle/>
        <a:p>
          <a:pPr marL="0" lvl="0" indent="0" algn="ctr" defTabSz="711200">
            <a:lnSpc>
              <a:spcPct val="90000"/>
            </a:lnSpc>
            <a:spcBef>
              <a:spcPct val="0"/>
            </a:spcBef>
            <a:spcAft>
              <a:spcPct val="35000"/>
            </a:spcAft>
            <a:buNone/>
          </a:pPr>
          <a:r>
            <a:rPr lang="en-US" sz="1600" kern="1200" dirty="0"/>
            <a:t>Joint should be immobilized in functional </a:t>
          </a:r>
        </a:p>
      </dsp:txBody>
      <dsp:txXfrm rot="5400000">
        <a:off x="1556924" y="696671"/>
        <a:ext cx="1447783" cy="2090014"/>
      </dsp:txXfrm>
    </dsp:sp>
    <dsp:sp modelId="{DA52D88F-7F70-42FD-82E7-DD0BA0B31F06}">
      <dsp:nvSpPr>
        <dsp:cNvPr id="0" name=""/>
        <dsp:cNvSpPr/>
      </dsp:nvSpPr>
      <dsp:spPr>
        <a:xfrm rot="16200000">
          <a:off x="2095506" y="1017786"/>
          <a:ext cx="3483356" cy="1447783"/>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4744" bIns="0" numCol="1" spcCol="1270" anchor="ctr" anchorCtr="0">
          <a:noAutofit/>
        </a:bodyPr>
        <a:lstStyle/>
        <a:p>
          <a:pPr marL="0" lvl="0" indent="0" algn="ctr" defTabSz="711200">
            <a:lnSpc>
              <a:spcPct val="90000"/>
            </a:lnSpc>
            <a:spcBef>
              <a:spcPct val="0"/>
            </a:spcBef>
            <a:spcAft>
              <a:spcPct val="35000"/>
            </a:spcAft>
            <a:buNone/>
          </a:pPr>
          <a:r>
            <a:rPr lang="en-US" sz="1600" kern="1200" dirty="0"/>
            <a:t>Padding should be adequate esp. over bony prominences e.g. olecranon, ulnar styloid,  fibular head , </a:t>
          </a:r>
          <a:r>
            <a:rPr lang="en-US" sz="1600" kern="1200" dirty="0" err="1"/>
            <a:t>malleoli,heel</a:t>
          </a:r>
          <a:r>
            <a:rPr lang="en-US" sz="1600" kern="1200" dirty="0"/>
            <a:t>  </a:t>
          </a:r>
        </a:p>
      </dsp:txBody>
      <dsp:txXfrm rot="5400000">
        <a:off x="3113292" y="696671"/>
        <a:ext cx="1447783" cy="2090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DC5F9-7BAD-4B4F-AC4E-0A3A2382EFA8}">
      <dsp:nvSpPr>
        <dsp:cNvPr id="0" name=""/>
        <dsp:cNvSpPr/>
      </dsp:nvSpPr>
      <dsp:spPr>
        <a:xfrm>
          <a:off x="-4209793" y="-645947"/>
          <a:ext cx="5016007" cy="5016007"/>
        </a:xfrm>
        <a:prstGeom prst="blockArc">
          <a:avLst>
            <a:gd name="adj1" fmla="val 18900000"/>
            <a:gd name="adj2" fmla="val 2700000"/>
            <a:gd name="adj3" fmla="val 431"/>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139777-61CA-4F4C-BA37-9FA8CA86B8E2}">
      <dsp:nvSpPr>
        <dsp:cNvPr id="0" name=""/>
        <dsp:cNvSpPr/>
      </dsp:nvSpPr>
      <dsp:spPr>
        <a:xfrm>
          <a:off x="422399" y="286309"/>
          <a:ext cx="9586182" cy="57291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753"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t>POP shouldn’t be too tight or too loose</a:t>
          </a:r>
        </a:p>
      </dsp:txBody>
      <dsp:txXfrm>
        <a:off x="422399" y="286309"/>
        <a:ext cx="9586182" cy="572917"/>
      </dsp:txXfrm>
    </dsp:sp>
    <dsp:sp modelId="{921A85E9-0D80-47B2-AABE-1CFD53E6FC67}">
      <dsp:nvSpPr>
        <dsp:cNvPr id="0" name=""/>
        <dsp:cNvSpPr/>
      </dsp:nvSpPr>
      <dsp:spPr>
        <a:xfrm>
          <a:off x="64325" y="214695"/>
          <a:ext cx="716146" cy="71614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FDDD86-93CF-4D8F-BEFF-B4FF912735F0}">
      <dsp:nvSpPr>
        <dsp:cNvPr id="0" name=""/>
        <dsp:cNvSpPr/>
      </dsp:nvSpPr>
      <dsp:spPr>
        <a:xfrm>
          <a:off x="750865" y="1145835"/>
          <a:ext cx="9257715" cy="57291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753"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t>The plaster should be of uniform thickness through out</a:t>
          </a:r>
        </a:p>
      </dsp:txBody>
      <dsp:txXfrm>
        <a:off x="750865" y="1145835"/>
        <a:ext cx="9257715" cy="572917"/>
      </dsp:txXfrm>
    </dsp:sp>
    <dsp:sp modelId="{E5BCEB95-9D21-4A05-A154-31D177A71505}">
      <dsp:nvSpPr>
        <dsp:cNvPr id="0" name=""/>
        <dsp:cNvSpPr/>
      </dsp:nvSpPr>
      <dsp:spPr>
        <a:xfrm>
          <a:off x="392792" y="1074220"/>
          <a:ext cx="716146" cy="71614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3E4C6B-248B-49E4-BBCC-A282C5AA03E4}">
      <dsp:nvSpPr>
        <dsp:cNvPr id="0" name=""/>
        <dsp:cNvSpPr/>
      </dsp:nvSpPr>
      <dsp:spPr>
        <a:xfrm>
          <a:off x="750865" y="2005360"/>
          <a:ext cx="9257715" cy="57291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753" tIns="76200" rIns="76200" bIns="76200" numCol="1" spcCol="1270" anchor="t" anchorCtr="0">
          <a:noAutofit/>
        </a:bodyPr>
        <a:lstStyle/>
        <a:p>
          <a:pPr marL="0" lvl="0" indent="0" algn="l" defTabSz="1333500">
            <a:lnSpc>
              <a:spcPct val="90000"/>
            </a:lnSpc>
            <a:spcBef>
              <a:spcPct val="0"/>
            </a:spcBef>
            <a:spcAft>
              <a:spcPct val="35000"/>
            </a:spcAft>
            <a:buNone/>
          </a:pPr>
          <a:r>
            <a:rPr lang="en-US" sz="3000" kern="1200" dirty="0"/>
            <a:t>Check neurovascular status after cast application</a:t>
          </a:r>
        </a:p>
      </dsp:txBody>
      <dsp:txXfrm>
        <a:off x="750865" y="2005360"/>
        <a:ext cx="9257715" cy="572917"/>
      </dsp:txXfrm>
    </dsp:sp>
    <dsp:sp modelId="{EBFA6302-CC19-42A0-B748-445A985956EC}">
      <dsp:nvSpPr>
        <dsp:cNvPr id="0" name=""/>
        <dsp:cNvSpPr/>
      </dsp:nvSpPr>
      <dsp:spPr>
        <a:xfrm>
          <a:off x="392792" y="1933745"/>
          <a:ext cx="716146" cy="71614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A2CD65-D8F1-45BC-9EFB-29CB4DDE10E7}">
      <dsp:nvSpPr>
        <dsp:cNvPr id="0" name=""/>
        <dsp:cNvSpPr/>
      </dsp:nvSpPr>
      <dsp:spPr>
        <a:xfrm>
          <a:off x="422399" y="2864885"/>
          <a:ext cx="9586182" cy="57291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4753" tIns="76200" rIns="76200" bIns="76200" numCol="1" spcCol="1270" anchor="t" anchorCtr="0">
          <a:noAutofit/>
        </a:bodyPr>
        <a:lstStyle/>
        <a:p>
          <a:pPr marL="0" lvl="0" indent="0" algn="l" defTabSz="1333500">
            <a:lnSpc>
              <a:spcPct val="90000"/>
            </a:lnSpc>
            <a:spcBef>
              <a:spcPct val="0"/>
            </a:spcBef>
            <a:spcAft>
              <a:spcPct val="35000"/>
            </a:spcAft>
            <a:buNone/>
          </a:pPr>
          <a:r>
            <a:rPr lang="en-US" sz="3000" kern="1200" dirty="0"/>
            <a:t>Do check x-ray for acceptability of reduction</a:t>
          </a:r>
        </a:p>
      </dsp:txBody>
      <dsp:txXfrm>
        <a:off x="422399" y="2864885"/>
        <a:ext cx="9586182" cy="572917"/>
      </dsp:txXfrm>
    </dsp:sp>
    <dsp:sp modelId="{DBAE3EE6-5E72-496A-963D-ADD32526E3D9}">
      <dsp:nvSpPr>
        <dsp:cNvPr id="0" name=""/>
        <dsp:cNvSpPr/>
      </dsp:nvSpPr>
      <dsp:spPr>
        <a:xfrm>
          <a:off x="64325" y="2793270"/>
          <a:ext cx="716146" cy="716146"/>
        </a:xfrm>
        <a:prstGeom prst="ellipse">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DD5AD-15DA-4F90-A902-C300B1F9DC48}">
      <dsp:nvSpPr>
        <dsp:cNvPr id="0" name=""/>
        <dsp:cNvSpPr/>
      </dsp:nvSpPr>
      <dsp:spPr>
        <a:xfrm>
          <a:off x="914399" y="0"/>
          <a:ext cx="10363200" cy="544907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054868-C4D8-46AF-9B27-C7400B6711CB}">
      <dsp:nvSpPr>
        <dsp:cNvPr id="0" name=""/>
        <dsp:cNvSpPr/>
      </dsp:nvSpPr>
      <dsp:spPr>
        <a:xfrm>
          <a:off x="479" y="0"/>
          <a:ext cx="12191041" cy="544907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solidFill>
                <a:schemeClr val="accent3">
                  <a:lumMod val="50000"/>
                </a:schemeClr>
              </a:solidFill>
            </a:rPr>
            <a:t>PREPARE INJURED SITE</a:t>
          </a:r>
        </a:p>
        <a:p>
          <a:pPr marL="228600" lvl="1" indent="-228600" algn="l" defTabSz="1066800">
            <a:lnSpc>
              <a:spcPct val="90000"/>
            </a:lnSpc>
            <a:spcBef>
              <a:spcPct val="0"/>
            </a:spcBef>
            <a:spcAft>
              <a:spcPct val="15000"/>
            </a:spcAft>
            <a:buChar char="•"/>
          </a:pPr>
          <a:r>
            <a:rPr lang="en-US" sz="2400" kern="1200" dirty="0"/>
            <a:t>Fracture is reduced and assistant holds limb in position of function, in a manner that it is unobtrusive to the application</a:t>
          </a:r>
        </a:p>
        <a:p>
          <a:pPr marL="228600" lvl="1" indent="-228600" algn="l" defTabSz="1066800">
            <a:lnSpc>
              <a:spcPct val="90000"/>
            </a:lnSpc>
            <a:spcBef>
              <a:spcPct val="0"/>
            </a:spcBef>
            <a:spcAft>
              <a:spcPct val="15000"/>
            </a:spcAft>
            <a:buChar char="•"/>
          </a:pPr>
          <a:r>
            <a:rPr lang="en-US" sz="2400" kern="1200" dirty="0"/>
            <a:t>Stockinette is measured , extending 10 cm beyond determined limits of cast, and threaded over limb.</a:t>
          </a:r>
        </a:p>
        <a:p>
          <a:pPr marL="228600" lvl="1" indent="-228600" algn="l" defTabSz="1066800">
            <a:lnSpc>
              <a:spcPct val="90000"/>
            </a:lnSpc>
            <a:spcBef>
              <a:spcPct val="0"/>
            </a:spcBef>
            <a:spcAft>
              <a:spcPct val="15000"/>
            </a:spcAft>
            <a:buChar char="•"/>
          </a:pPr>
          <a:r>
            <a:rPr lang="en-US" sz="2400" kern="1200" dirty="0"/>
            <a:t>Upper limbs: 2-3” ; lower limbs: 4”</a:t>
          </a:r>
        </a:p>
        <a:p>
          <a:pPr marL="228600" lvl="1" indent="-228600" algn="l" defTabSz="1066800">
            <a:lnSpc>
              <a:spcPct val="90000"/>
            </a:lnSpc>
            <a:spcBef>
              <a:spcPct val="0"/>
            </a:spcBef>
            <a:spcAft>
              <a:spcPct val="15000"/>
            </a:spcAft>
            <a:buChar char="•"/>
          </a:pPr>
          <a:r>
            <a:rPr lang="en-US" sz="2400" kern="1200" dirty="0"/>
            <a:t>Wool padding is applied gently but snugly, starting from distal to proximal with 50% overlap b/w successive turns , extending 2-3 cm beyond edges of splint</a:t>
          </a:r>
        </a:p>
        <a:p>
          <a:pPr marL="228600" lvl="1" indent="-228600" algn="l" defTabSz="1066800">
            <a:lnSpc>
              <a:spcPct val="90000"/>
            </a:lnSpc>
            <a:spcBef>
              <a:spcPct val="0"/>
            </a:spcBef>
            <a:spcAft>
              <a:spcPct val="15000"/>
            </a:spcAft>
            <a:buChar char="•"/>
          </a:pPr>
          <a:r>
            <a:rPr lang="en-US" sz="2400" kern="1200" dirty="0"/>
            <a:t>Padding is applied generally in two layers , but may be increased where are bony prominences or if significant swelling is anticipated </a:t>
          </a:r>
        </a:p>
        <a:p>
          <a:pPr marL="228600" lvl="1" indent="-228600" algn="l" defTabSz="1066800">
            <a:lnSpc>
              <a:spcPct val="90000"/>
            </a:lnSpc>
            <a:spcBef>
              <a:spcPct val="0"/>
            </a:spcBef>
            <a:spcAft>
              <a:spcPct val="15000"/>
            </a:spcAft>
            <a:buChar char="•"/>
          </a:pPr>
          <a:r>
            <a:rPr lang="en-US" sz="2400" kern="1200" dirty="0"/>
            <a:t>Padding size: hand: 2” , Rest of upper limb : 3-4”, foot 3” , rest of lower limb: 4-6”</a:t>
          </a:r>
        </a:p>
        <a:p>
          <a:pPr marL="171450" lvl="1" indent="-171450" algn="l" defTabSz="711200">
            <a:lnSpc>
              <a:spcPct val="90000"/>
            </a:lnSpc>
            <a:spcBef>
              <a:spcPct val="0"/>
            </a:spcBef>
            <a:spcAft>
              <a:spcPct val="15000"/>
            </a:spcAft>
            <a:buChar char="•"/>
          </a:pPr>
          <a:endParaRPr lang="en-US" sz="1600" kern="1200" dirty="0"/>
        </a:p>
      </dsp:txBody>
      <dsp:txXfrm>
        <a:off x="266481" y="266002"/>
        <a:ext cx="11659037" cy="49170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2BD66-2DD1-49C0-8A79-B1820777949C}">
      <dsp:nvSpPr>
        <dsp:cNvPr id="0" name=""/>
        <dsp:cNvSpPr/>
      </dsp:nvSpPr>
      <dsp:spPr>
        <a:xfrm>
          <a:off x="0" y="0"/>
          <a:ext cx="5873828" cy="1619373"/>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IN" sz="3500" kern="1200" dirty="0"/>
            <a:t>Phase 1: examination and rehearsal </a:t>
          </a:r>
          <a:endParaRPr lang="en-US" sz="3500" kern="1200" dirty="0"/>
        </a:p>
      </dsp:txBody>
      <dsp:txXfrm>
        <a:off x="47430" y="47430"/>
        <a:ext cx="4126398" cy="1524513"/>
      </dsp:txXfrm>
    </dsp:sp>
    <dsp:sp modelId="{733D724E-A6EF-47A8-B834-B20CE84C531E}">
      <dsp:nvSpPr>
        <dsp:cNvPr id="0" name=""/>
        <dsp:cNvSpPr/>
      </dsp:nvSpPr>
      <dsp:spPr>
        <a:xfrm>
          <a:off x="518279" y="1889268"/>
          <a:ext cx="5873828" cy="1619373"/>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IN" sz="3500" kern="1200"/>
            <a:t>Phase 2: plastering </a:t>
          </a:r>
          <a:endParaRPr lang="en-US" sz="3500" kern="1200"/>
        </a:p>
      </dsp:txBody>
      <dsp:txXfrm>
        <a:off x="565709" y="1936698"/>
        <a:ext cx="4208097" cy="1524513"/>
      </dsp:txXfrm>
    </dsp:sp>
    <dsp:sp modelId="{68825E2A-63C1-4802-A532-564D7B50BB78}">
      <dsp:nvSpPr>
        <dsp:cNvPr id="0" name=""/>
        <dsp:cNvSpPr/>
      </dsp:nvSpPr>
      <dsp:spPr>
        <a:xfrm>
          <a:off x="1036558" y="3778536"/>
          <a:ext cx="5873828" cy="1619373"/>
        </a:xfrm>
        <a:prstGeom prst="roundRect">
          <a:avLst>
            <a:gd name="adj" fmla="val 10000"/>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IN" sz="3500" kern="1200"/>
            <a:t>Phase 3: reduction and holding </a:t>
          </a:r>
          <a:endParaRPr lang="en-US" sz="3500" kern="1200"/>
        </a:p>
      </dsp:txBody>
      <dsp:txXfrm>
        <a:off x="1083988" y="3825966"/>
        <a:ext cx="4208097" cy="1524513"/>
      </dsp:txXfrm>
    </dsp:sp>
    <dsp:sp modelId="{F64C985D-0D15-4BDB-9366-B94D7344BF6E}">
      <dsp:nvSpPr>
        <dsp:cNvPr id="0" name=""/>
        <dsp:cNvSpPr/>
      </dsp:nvSpPr>
      <dsp:spPr>
        <a:xfrm>
          <a:off x="4821236" y="1228024"/>
          <a:ext cx="1052592" cy="105259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058069" y="1228024"/>
        <a:ext cx="578926" cy="792075"/>
      </dsp:txXfrm>
    </dsp:sp>
    <dsp:sp modelId="{AE24B30A-3649-43F5-AA60-24ECDA892204}">
      <dsp:nvSpPr>
        <dsp:cNvPr id="0" name=""/>
        <dsp:cNvSpPr/>
      </dsp:nvSpPr>
      <dsp:spPr>
        <a:xfrm>
          <a:off x="5339515" y="3106497"/>
          <a:ext cx="1052592" cy="105259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576348" y="3106497"/>
        <a:ext cx="578926" cy="7920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A1E4B-E002-4CCE-94E7-CD1AD8B1BAA6}">
      <dsp:nvSpPr>
        <dsp:cNvPr id="0" name=""/>
        <dsp:cNvSpPr/>
      </dsp:nvSpPr>
      <dsp:spPr>
        <a:xfrm>
          <a:off x="0" y="89586"/>
          <a:ext cx="7621259" cy="1783529"/>
        </a:xfrm>
        <a:prstGeom prst="roundRect">
          <a:avLst/>
        </a:prstGeom>
        <a:gradFill rotWithShape="0">
          <a:gsLst>
            <a:gs pos="0">
              <a:schemeClr val="accent1">
                <a:shade val="50000"/>
                <a:hueOff val="0"/>
                <a:satOff val="0"/>
                <a:lumOff val="0"/>
                <a:alphaOff val="0"/>
                <a:shade val="85000"/>
                <a:satMod val="130000"/>
              </a:schemeClr>
            </a:gs>
            <a:gs pos="34000">
              <a:schemeClr val="accent1">
                <a:shade val="50000"/>
                <a:hueOff val="0"/>
                <a:satOff val="0"/>
                <a:lumOff val="0"/>
                <a:alphaOff val="0"/>
                <a:shade val="87000"/>
                <a:satMod val="125000"/>
              </a:schemeClr>
            </a:gs>
            <a:gs pos="70000">
              <a:schemeClr val="accent1">
                <a:shade val="50000"/>
                <a:hueOff val="0"/>
                <a:satOff val="0"/>
                <a:lumOff val="0"/>
                <a:alphaOff val="0"/>
                <a:tint val="100000"/>
                <a:shade val="90000"/>
                <a:satMod val="130000"/>
              </a:schemeClr>
            </a:gs>
            <a:gs pos="100000">
              <a:schemeClr val="accent1">
                <a:shade val="5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i="1" kern="1200" dirty="0"/>
            <a:t>Caldwell (1933) </a:t>
          </a:r>
          <a:br>
            <a:rPr lang="en-US" sz="2500" b="1" i="1" kern="1200" dirty="0"/>
          </a:br>
          <a:r>
            <a:rPr lang="en-US" sz="2500" kern="1200" dirty="0"/>
            <a:t>-used  for displace frx of the humeral shaft with shortening, and also for oblique and spiral fractures; </a:t>
          </a:r>
          <a:br>
            <a:rPr lang="en-US" sz="2500" kern="1200" dirty="0"/>
          </a:br>
          <a:endParaRPr lang="en-US" sz="2500" kern="1200" dirty="0"/>
        </a:p>
      </dsp:txBody>
      <dsp:txXfrm>
        <a:off x="87065" y="176651"/>
        <a:ext cx="7447129" cy="1609399"/>
      </dsp:txXfrm>
    </dsp:sp>
    <dsp:sp modelId="{32EF65DC-8B58-4142-AC07-4D276974D78A}">
      <dsp:nvSpPr>
        <dsp:cNvPr id="0" name=""/>
        <dsp:cNvSpPr/>
      </dsp:nvSpPr>
      <dsp:spPr>
        <a:xfrm>
          <a:off x="0" y="1949912"/>
          <a:ext cx="7621259" cy="581217"/>
        </a:xfrm>
        <a:prstGeom prst="roundRect">
          <a:avLst/>
        </a:prstGeom>
        <a:gradFill rotWithShape="0">
          <a:gsLst>
            <a:gs pos="0">
              <a:schemeClr val="accent1">
                <a:shade val="50000"/>
                <a:hueOff val="-753640"/>
                <a:satOff val="-20705"/>
                <a:lumOff val="47620"/>
                <a:alphaOff val="0"/>
                <a:shade val="85000"/>
                <a:satMod val="130000"/>
              </a:schemeClr>
            </a:gs>
            <a:gs pos="34000">
              <a:schemeClr val="accent1">
                <a:shade val="50000"/>
                <a:hueOff val="-753640"/>
                <a:satOff val="-20705"/>
                <a:lumOff val="47620"/>
                <a:alphaOff val="0"/>
                <a:shade val="87000"/>
                <a:satMod val="125000"/>
              </a:schemeClr>
            </a:gs>
            <a:gs pos="70000">
              <a:schemeClr val="accent1">
                <a:shade val="50000"/>
                <a:hueOff val="-753640"/>
                <a:satOff val="-20705"/>
                <a:lumOff val="47620"/>
                <a:alphaOff val="0"/>
                <a:tint val="100000"/>
                <a:shade val="90000"/>
                <a:satMod val="130000"/>
              </a:schemeClr>
            </a:gs>
            <a:gs pos="100000">
              <a:schemeClr val="accent1">
                <a:shade val="50000"/>
                <a:hueOff val="-753640"/>
                <a:satOff val="-20705"/>
                <a:lumOff val="4762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bg2">
                  <a:lumMod val="25000"/>
                </a:schemeClr>
              </a:solidFill>
            </a:rPr>
            <a:t>Indications</a:t>
          </a:r>
          <a:endParaRPr lang="en-US" sz="1900" kern="1200" dirty="0">
            <a:solidFill>
              <a:schemeClr val="bg2">
                <a:lumMod val="25000"/>
              </a:schemeClr>
            </a:solidFill>
          </a:endParaRPr>
        </a:p>
      </dsp:txBody>
      <dsp:txXfrm>
        <a:off x="28373" y="1978285"/>
        <a:ext cx="7564513" cy="524471"/>
      </dsp:txXfrm>
    </dsp:sp>
    <dsp:sp modelId="{724E1FB3-EB53-48A6-B2A3-072520A0C6E6}">
      <dsp:nvSpPr>
        <dsp:cNvPr id="0" name=""/>
        <dsp:cNvSpPr/>
      </dsp:nvSpPr>
      <dsp:spPr>
        <a:xfrm>
          <a:off x="0" y="2531130"/>
          <a:ext cx="7621259" cy="35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75"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Used for comminuted humeral frx </a:t>
          </a:r>
        </a:p>
        <a:p>
          <a:pPr marL="228600" lvl="1" indent="-228600" algn="l" defTabSz="889000">
            <a:lnSpc>
              <a:spcPct val="90000"/>
            </a:lnSpc>
            <a:spcBef>
              <a:spcPct val="0"/>
            </a:spcBef>
            <a:spcAft>
              <a:spcPct val="20000"/>
            </a:spcAft>
            <a:buChar char="•"/>
          </a:pPr>
          <a:r>
            <a:rPr lang="en-US" sz="2000" kern="1200" dirty="0"/>
            <a:t>Distal humeral shaft frx</a:t>
          </a:r>
        </a:p>
        <a:p>
          <a:pPr marL="228600" lvl="1" indent="-228600" algn="l" defTabSz="889000">
            <a:lnSpc>
              <a:spcPct val="90000"/>
            </a:lnSpc>
            <a:spcBef>
              <a:spcPct val="0"/>
            </a:spcBef>
            <a:spcAft>
              <a:spcPct val="20000"/>
            </a:spcAft>
            <a:buChar char="•"/>
          </a:pPr>
          <a:r>
            <a:rPr lang="en-US" sz="2000" kern="1200"/>
            <a:t>Cast must be light wt. And must extend from at least 1 inch proximal to the fracture site to wrist, w/ elbow at right angle &amp; forearm in neutral rotation</a:t>
          </a:r>
        </a:p>
        <a:p>
          <a:pPr marL="228600" lvl="1" indent="-228600" algn="l" defTabSz="889000">
            <a:lnSpc>
              <a:spcPct val="90000"/>
            </a:lnSpc>
            <a:spcBef>
              <a:spcPct val="0"/>
            </a:spcBef>
            <a:spcAft>
              <a:spcPct val="20000"/>
            </a:spcAft>
            <a:buChar char="•"/>
          </a:pPr>
          <a:r>
            <a:rPr lang="en-US" sz="2000" kern="1200"/>
            <a:t>Arm must lie dependent to provide a traction force; </a:t>
          </a:r>
        </a:p>
        <a:p>
          <a:pPr marL="228600" lvl="1" indent="-228600" algn="l" defTabSz="889000">
            <a:lnSpc>
              <a:spcPct val="90000"/>
            </a:lnSpc>
            <a:spcBef>
              <a:spcPct val="0"/>
            </a:spcBef>
            <a:spcAft>
              <a:spcPct val="20000"/>
            </a:spcAft>
            <a:buChar char="•"/>
          </a:pPr>
          <a:r>
            <a:rPr lang="en-US" sz="2000" kern="1200"/>
            <a:t>Patient must sleep erect or semi-erect to avoid supporting elbow when seated; </a:t>
          </a:r>
        </a:p>
        <a:p>
          <a:pPr marL="228600" lvl="1" indent="-228600" algn="l" defTabSz="889000">
            <a:lnSpc>
              <a:spcPct val="90000"/>
            </a:lnSpc>
            <a:spcBef>
              <a:spcPct val="0"/>
            </a:spcBef>
            <a:spcAft>
              <a:spcPct val="20000"/>
            </a:spcAft>
            <a:buChar char="•"/>
          </a:pPr>
          <a:r>
            <a:rPr lang="en-US" sz="2000" kern="1200"/>
            <a:t>Erect position is maintained during the day as much as possible; </a:t>
          </a:r>
        </a:p>
        <a:p>
          <a:pPr marL="228600" lvl="1" indent="-228600" algn="l" defTabSz="889000">
            <a:lnSpc>
              <a:spcPct val="90000"/>
            </a:lnSpc>
            <a:spcBef>
              <a:spcPct val="0"/>
            </a:spcBef>
            <a:spcAft>
              <a:spcPct val="20000"/>
            </a:spcAft>
            <a:buChar char="•"/>
          </a:pPr>
          <a:r>
            <a:rPr lang="en-US" sz="2000" kern="1200"/>
            <a:t>There should be no support under the elbow, and nothing should compress the arm against the body (such as clothing); </a:t>
          </a:r>
        </a:p>
      </dsp:txBody>
      <dsp:txXfrm>
        <a:off x="0" y="2531130"/>
        <a:ext cx="7621259" cy="355212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10000" max="10000" units="dev"/>
          <inkml:channel name="Y" type="integer" min="-10000" max="10000" units="dev"/>
          <inkml:channel name="F" type="integer" max="255" units="dev"/>
          <inkml:channel name="T" type="integer" units="dev"/>
        </inkml:traceFormat>
        <inkml:channelProperties>
          <inkml:channelProperty channel="X" name="resolution" value="1" units="1/dev"/>
          <inkml:channelProperty channel="Y" name="resolution" value="1" units="1/dev"/>
          <inkml:channelProperty channel="F" name="resolution" value="1" units="1/dev"/>
          <inkml:channelProperty channel="T" name="resolution" value="0" units="1/dev"/>
        </inkml:channelProperties>
      </inkml:inkSource>
      <inkml:timestamp xml:id="ts0" timeString="2017-10-13T08:30:13.789"/>
    </inkml:context>
    <inkml:brush xml:id="br0">
      <inkml:brushProperty name="width" value="0.05292" units="cm"/>
      <inkml:brushProperty name="height" value="0.05292" units="cm"/>
      <inkml:brushProperty name="color" value="#FF0000"/>
      <inkml:brushProperty name="antiAliased" value="0"/>
    </inkml:brush>
  </inkml:definitions>
  <inkml:trace contextRef="#ctx0" brushRef="#br0">20287 10293 127 0,'0'0'-2'0</inkml:trace>
  <inkml:trace contextRef="#ctx0" brushRef="#br0" timeOffset="1">19255 9915 115 0,'0'0'-1'0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9605B-5454-4B09-BD6B-3D32D80F8331}" type="datetimeFigureOut">
              <a:rPr lang="en-IN" smtClean="0"/>
              <a:t>26-03-2024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B0616-892A-4A90-9C17-F7241D262DCA}" type="slidenum">
              <a:rPr lang="en-IN" smtClean="0"/>
              <a:t>‹#›</a:t>
            </a:fld>
            <a:endParaRPr lang="en-IN"/>
          </a:p>
        </p:txBody>
      </p:sp>
    </p:spTree>
    <p:extLst>
      <p:ext uri="{BB962C8B-B14F-4D97-AF65-F5344CB8AC3E}">
        <p14:creationId xmlns:p14="http://schemas.microsoft.com/office/powerpoint/2010/main" val="2059362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6EB0616-892A-4A90-9C17-F7241D262DCA}" type="slidenum">
              <a:rPr lang="en-IN" smtClean="0"/>
              <a:t>1</a:t>
            </a:fld>
            <a:endParaRPr lang="en-IN"/>
          </a:p>
        </p:txBody>
      </p:sp>
    </p:spTree>
    <p:extLst>
      <p:ext uri="{BB962C8B-B14F-4D97-AF65-F5344CB8AC3E}">
        <p14:creationId xmlns:p14="http://schemas.microsoft.com/office/powerpoint/2010/main" val="335788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6EB0616-892A-4A90-9C17-F7241D262DCA}" type="slidenum">
              <a:rPr lang="en-IN" smtClean="0"/>
              <a:t>2</a:t>
            </a:fld>
            <a:endParaRPr lang="en-IN"/>
          </a:p>
        </p:txBody>
      </p:sp>
    </p:spTree>
    <p:extLst>
      <p:ext uri="{BB962C8B-B14F-4D97-AF65-F5344CB8AC3E}">
        <p14:creationId xmlns:p14="http://schemas.microsoft.com/office/powerpoint/2010/main" val="206067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6EB0616-892A-4A90-9C17-F7241D262DCA}" type="slidenum">
              <a:rPr lang="en-IN" smtClean="0"/>
              <a:t>11</a:t>
            </a:fld>
            <a:endParaRPr lang="en-IN"/>
          </a:p>
        </p:txBody>
      </p:sp>
    </p:spTree>
    <p:extLst>
      <p:ext uri="{BB962C8B-B14F-4D97-AF65-F5344CB8AC3E}">
        <p14:creationId xmlns:p14="http://schemas.microsoft.com/office/powerpoint/2010/main" val="417614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83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83669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5277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5492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18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710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1723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1073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3/26/2024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20142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3/26/2024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800955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7806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3/26/2024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901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3.xml" /><Relationship Id="rId1" Type="http://schemas.openxmlformats.org/officeDocument/2006/relationships/slideLayout" Target="../slideLayouts/slideLayout2.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customXml" Target="../ink/ink1.xml" /><Relationship Id="rId1" Type="http://schemas.openxmlformats.org/officeDocument/2006/relationships/slideLayout" Target="../slideLayouts/slideLayout7.xml" /><Relationship Id="rId5" Type="http://schemas.openxmlformats.org/officeDocument/2006/relationships/comments" Target="../comments/comment1.xml" /><Relationship Id="rId4" Type="http://schemas.openxmlformats.org/officeDocument/2006/relationships/image" Target="../media/image5.jpeg" /></Relationships>
</file>

<file path=ppt/slides/_rels/slide1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7.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 Id="rId4" Type="http://schemas.openxmlformats.org/officeDocument/2006/relationships/image" Target="../media/image10.jpeg" /></Relationships>
</file>

<file path=ppt/slides/_rels/slide25.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 Id="rId4" Type="http://schemas.openxmlformats.org/officeDocument/2006/relationships/image" Target="../media/image13.jpeg"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7.xml" /><Relationship Id="rId4" Type="http://schemas.openxmlformats.org/officeDocument/2006/relationships/image" Target="../media/image16.jpeg" /></Relationships>
</file>

<file path=ppt/slides/_rels/slide28.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image" Target="../media/image24.jpeg" /><Relationship Id="rId1" Type="http://schemas.openxmlformats.org/officeDocument/2006/relationships/slideLayout" Target="../slideLayouts/slideLayout8.xml" /><Relationship Id="rId4" Type="http://schemas.openxmlformats.org/officeDocument/2006/relationships/image" Target="../media/image26.jpeg" /></Relationships>
</file>

<file path=ppt/slides/_rels/slide34.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8.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3" Type="http://schemas.openxmlformats.org/officeDocument/2006/relationships/image" Target="../media/image32.jpeg" /><Relationship Id="rId2" Type="http://schemas.openxmlformats.org/officeDocument/2006/relationships/image" Target="../media/image31.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33.jpe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2" Type="http://schemas.openxmlformats.org/officeDocument/2006/relationships/image" Target="../media/image34.jpeg"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2" Type="http://schemas.openxmlformats.org/officeDocument/2006/relationships/image" Target="../media/image35.jpeg" /><Relationship Id="rId1" Type="http://schemas.openxmlformats.org/officeDocument/2006/relationships/slideLayout" Target="../slideLayouts/slideLayout8.xml" /></Relationships>
</file>

<file path=ppt/slides/_rels/slide47.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8.xml" /></Relationships>
</file>

<file path=ppt/slides/_rels/slide49.xml.rels><?xml version="1.0" encoding="UTF-8" standalone="yes"?>
<Relationships xmlns="http://schemas.openxmlformats.org/package/2006/relationships"><Relationship Id="rId2" Type="http://schemas.openxmlformats.org/officeDocument/2006/relationships/image" Target="../media/image36.jpeg" /><Relationship Id="rId1" Type="http://schemas.openxmlformats.org/officeDocument/2006/relationships/slideLayout" Target="../slideLayouts/slideLayout8.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2" Type="http://schemas.openxmlformats.org/officeDocument/2006/relationships/image" Target="../media/image37.jpeg" /><Relationship Id="rId1" Type="http://schemas.openxmlformats.org/officeDocument/2006/relationships/slideLayout" Target="../slideLayouts/slideLayout8.xml" /></Relationships>
</file>

<file path=ppt/slides/_rels/slide52.xml.rels><?xml version="1.0" encoding="UTF-8" standalone="yes"?>
<Relationships xmlns="http://schemas.openxmlformats.org/package/2006/relationships"><Relationship Id="rId2" Type="http://schemas.openxmlformats.org/officeDocument/2006/relationships/image" Target="../media/image38.jpeg" /><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2" Type="http://schemas.openxmlformats.org/officeDocument/2006/relationships/image" Target="../media/image39.jpeg" /><Relationship Id="rId1" Type="http://schemas.openxmlformats.org/officeDocument/2006/relationships/slideLayout" Target="../slideLayouts/slideLayout8.xml" /></Relationships>
</file>

<file path=ppt/slides/_rels/slide54.xml.rels><?xml version="1.0" encoding="UTF-8" standalone="yes"?>
<Relationships xmlns="http://schemas.openxmlformats.org/package/2006/relationships"><Relationship Id="rId2" Type="http://schemas.openxmlformats.org/officeDocument/2006/relationships/image" Target="../media/image40.jpeg" /><Relationship Id="rId1" Type="http://schemas.openxmlformats.org/officeDocument/2006/relationships/slideLayout" Target="../slideLayouts/slideLayout8.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0.xml.rels><?xml version="1.0" encoding="UTF-8" standalone="yes"?>
<Relationships xmlns="http://schemas.openxmlformats.org/package/2006/relationships"><Relationship Id="rId2" Type="http://schemas.openxmlformats.org/officeDocument/2006/relationships/hyperlink" Target="http://www.wheelessonline.com/ortho/femoral_and_tibial_traction_pins" TargetMode="External" /><Relationship Id="rId1" Type="http://schemas.openxmlformats.org/officeDocument/2006/relationships/slideLayout" Target="../slideLayouts/slideLayout7.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62.xml.rels><?xml version="1.0" encoding="UTF-8" standalone="yes"?>
<Relationships xmlns="http://schemas.openxmlformats.org/package/2006/relationships"><Relationship Id="rId3" Type="http://schemas.openxmlformats.org/officeDocument/2006/relationships/image" Target="../media/image42.png" /><Relationship Id="rId2" Type="http://schemas.openxmlformats.org/officeDocument/2006/relationships/image" Target="../media/image41.jpeg" /><Relationship Id="rId1" Type="http://schemas.openxmlformats.org/officeDocument/2006/relationships/slideLayout" Target="../slideLayouts/slideLayout7.xml" /><Relationship Id="rId4" Type="http://schemas.microsoft.com/office/2007/relationships/hdphoto" Target="../media/hdphoto1.wdp" /></Relationships>
</file>

<file path=ppt/slides/_rels/slide63.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3.png" /><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xml" /><Relationship Id="rId7" Type="http://schemas.openxmlformats.org/officeDocument/2006/relationships/image" Target="../media/image44.png" /><Relationship Id="rId2" Type="http://schemas.openxmlformats.org/officeDocument/2006/relationships/diagramData" Target="../diagrams/data5.xml" /><Relationship Id="rId1" Type="http://schemas.openxmlformats.org/officeDocument/2006/relationships/slideLayout" Target="../slideLayouts/slideLayout7.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65.xml.rels><?xml version="1.0" encoding="UTF-8" standalone="yes"?>
<Relationships xmlns="http://schemas.openxmlformats.org/package/2006/relationships"><Relationship Id="rId2" Type="http://schemas.openxmlformats.org/officeDocument/2006/relationships/image" Target="../media/image45.jpeg" /><Relationship Id="rId1" Type="http://schemas.openxmlformats.org/officeDocument/2006/relationships/slideLayout" Target="../slideLayouts/slideLayout7.xml" /></Relationships>
</file>

<file path=ppt/slides/_rels/slide66.xml.rels><?xml version="1.0" encoding="UTF-8" standalone="yes"?>
<Relationships xmlns="http://schemas.openxmlformats.org/package/2006/relationships"><Relationship Id="rId3" Type="http://schemas.openxmlformats.org/officeDocument/2006/relationships/image" Target="../media/image47.jpeg" /><Relationship Id="rId2" Type="http://schemas.openxmlformats.org/officeDocument/2006/relationships/image" Target="../media/image46.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hyperlink" Target="https://2012books.lardbucket.org/books/introduction-to-chemistry-general-organic-and-biological/s06-05-formula-mass.html" TargetMode="External" /><Relationship Id="rId2" Type="http://schemas.openxmlformats.org/officeDocument/2006/relationships/image" Target="../media/image2.jpg&amp;ehk=1V1VXQUOkUVsm7xvEeuDpw&amp;r=0&amp;pid=OfficeInsert" /><Relationship Id="rId1" Type="http://schemas.openxmlformats.org/officeDocument/2006/relationships/slideLayout" Target="../slideLayouts/slideLayout7.xml" /><Relationship Id="rId5" Type="http://schemas.openxmlformats.org/officeDocument/2006/relationships/image" Target="../media/image4.jpeg" /><Relationship Id="rId4" Type="http://schemas.openxmlformats.org/officeDocument/2006/relationships/image" Target="../media/image3.jpeg"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923" y="875590"/>
            <a:ext cx="10627419" cy="1467205"/>
          </a:xfrm>
        </p:spPr>
        <p:txBody>
          <a:bodyPr>
            <a:normAutofit/>
          </a:bodyPr>
          <a:lstStyle/>
          <a:p>
            <a:r>
              <a:rPr lang="en-IN" b="1" i="1"/>
              <a:t>   </a:t>
            </a:r>
            <a:r>
              <a:rPr lang="en-IN" b="1" i="1">
                <a:solidFill>
                  <a:schemeClr val="accent2"/>
                </a:solidFill>
              </a:rPr>
              <a:t>P</a:t>
            </a:r>
            <a:r>
              <a:rPr lang="en-US" b="1" i="1">
                <a:solidFill>
                  <a:schemeClr val="accent2"/>
                </a:solidFill>
              </a:rPr>
              <a:t>LASTER TECHNIQUES</a:t>
            </a:r>
            <a:endParaRPr lang="en-IN" b="1" i="1" dirty="0">
              <a:solidFill>
                <a:schemeClr val="accent2"/>
              </a:solidFill>
            </a:endParaRPr>
          </a:p>
        </p:txBody>
      </p:sp>
      <p:sp>
        <p:nvSpPr>
          <p:cNvPr id="5" name="Subtitle 4">
            <a:extLst>
              <a:ext uri="{FF2B5EF4-FFF2-40B4-BE49-F238E27FC236}">
                <a16:creationId xmlns:a16="http://schemas.microsoft.com/office/drawing/2014/main" id="{BCB6988E-BF19-CB4A-A369-46E9B41A2110}"/>
              </a:ext>
            </a:extLst>
          </p:cNvPr>
          <p:cNvSpPr>
            <a:spLocks noGrp="1"/>
          </p:cNvSpPr>
          <p:nvPr>
            <p:ph type="subTitle" idx="1"/>
          </p:nvPr>
        </p:nvSpPr>
        <p:spPr>
          <a:xfrm>
            <a:off x="4286866" y="3159224"/>
            <a:ext cx="6823662" cy="2839751"/>
          </a:xfrm>
        </p:spPr>
        <p:txBody>
          <a:bodyPr>
            <a:normAutofit/>
          </a:bodyPr>
          <a:lstStyle/>
          <a:p>
            <a:endParaRPr lang="en-GB" sz="2800" b="1" dirty="0">
              <a:solidFill>
                <a:schemeClr val="bg2">
                  <a:lumMod val="25000"/>
                </a:schemeClr>
              </a:solidFill>
            </a:endParaRPr>
          </a:p>
          <a:p>
            <a:endParaRPr lang="en-GB" sz="2800" b="1" dirty="0">
              <a:solidFill>
                <a:schemeClr val="bg2">
                  <a:lumMod val="25000"/>
                </a:schemeClr>
              </a:solidFill>
            </a:endParaRPr>
          </a:p>
          <a:p>
            <a:endParaRPr lang="en-GB" sz="2800" b="1" dirty="0">
              <a:solidFill>
                <a:schemeClr val="bg2">
                  <a:lumMod val="25000"/>
                </a:schemeClr>
              </a:solidFill>
            </a:endParaRPr>
          </a:p>
          <a:p>
            <a:endParaRPr lang="en-US" sz="2800" b="1" dirty="0">
              <a:solidFill>
                <a:schemeClr val="bg2">
                  <a:lumMod val="25000"/>
                </a:schemeClr>
              </a:solidFill>
            </a:endParaRPr>
          </a:p>
        </p:txBody>
      </p:sp>
    </p:spTree>
    <p:extLst>
      <p:ext uri="{BB962C8B-B14F-4D97-AF65-F5344CB8AC3E}">
        <p14:creationId xmlns:p14="http://schemas.microsoft.com/office/powerpoint/2010/main" val="491063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a:solidFill>
                  <a:srgbClr val="002060"/>
                </a:solidFill>
              </a:rPr>
              <a:t>Patient </a:t>
            </a:r>
            <a:r>
              <a:rPr lang="en-US" b="1" i="1">
                <a:solidFill>
                  <a:srgbClr val="002060"/>
                </a:solidFill>
              </a:rPr>
              <a:t>A</a:t>
            </a:r>
            <a:r>
              <a:rPr lang="en-IN" b="1" i="1">
                <a:solidFill>
                  <a:srgbClr val="002060"/>
                </a:solidFill>
              </a:rPr>
              <a:t>ssessment</a:t>
            </a:r>
            <a:r>
              <a:rPr lang="en-IN"/>
              <a:t> </a:t>
            </a:r>
            <a:endParaRPr lang="en-IN" dirty="0"/>
          </a:p>
        </p:txBody>
      </p:sp>
      <p:sp>
        <p:nvSpPr>
          <p:cNvPr id="3" name="Content Placeholder 2"/>
          <p:cNvSpPr>
            <a:spLocks noGrp="1"/>
          </p:cNvSpPr>
          <p:nvPr>
            <p:ph idx="1"/>
          </p:nvPr>
        </p:nvSpPr>
        <p:spPr>
          <a:xfrm>
            <a:off x="1097280" y="1845734"/>
            <a:ext cx="7349489" cy="4023360"/>
          </a:xfrm>
        </p:spPr>
        <p:txBody>
          <a:bodyPr/>
          <a:lstStyle/>
          <a:p>
            <a:pPr>
              <a:buFont typeface="Wingdings" panose="05000000000000000000" pitchFamily="2" charset="2"/>
              <a:buChar char="q"/>
            </a:pPr>
            <a:r>
              <a:rPr lang="en-IN" sz="2400" dirty="0"/>
              <a:t> </a:t>
            </a:r>
            <a:r>
              <a:rPr lang="en-IN" sz="2800" dirty="0"/>
              <a:t>The surgeon should examine the limb and fracture site, documenting any skin lesions and neurovascular status </a:t>
            </a:r>
          </a:p>
          <a:p>
            <a:pPr>
              <a:buFont typeface="Wingdings" panose="05000000000000000000" pitchFamily="2" charset="2"/>
              <a:buChar char="q"/>
            </a:pPr>
            <a:r>
              <a:rPr lang="en-IN" sz="2800" dirty="0"/>
              <a:t> Radiographs should also be reviewed thoroughly to determine fracture pattern</a:t>
            </a:r>
          </a:p>
          <a:p>
            <a:pPr>
              <a:buFont typeface="Wingdings" panose="05000000000000000000" pitchFamily="2" charset="2"/>
              <a:buChar char="q"/>
            </a:pPr>
            <a:r>
              <a:rPr lang="en-IN" sz="2800" dirty="0"/>
              <a:t>  The motions required to adequately reduce the fracture should be rehearsed ahead of commencement of procedure</a:t>
            </a:r>
          </a:p>
          <a:p>
            <a:pPr marL="0" indent="0">
              <a:buNone/>
            </a:pPr>
            <a:endParaRPr lang="en-IN" dirty="0"/>
          </a:p>
        </p:txBody>
      </p:sp>
    </p:spTree>
    <p:extLst>
      <p:ext uri="{BB962C8B-B14F-4D97-AF65-F5344CB8AC3E}">
        <p14:creationId xmlns:p14="http://schemas.microsoft.com/office/powerpoint/2010/main" val="2873488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dirty="0"/>
              <a:t>Rules for guiding pop use </a:t>
            </a:r>
          </a:p>
        </p:txBody>
      </p:sp>
      <p:sp>
        <p:nvSpPr>
          <p:cNvPr id="3" name="Content Placeholder 2"/>
          <p:cNvSpPr>
            <a:spLocks noGrp="1"/>
          </p:cNvSpPr>
          <p:nvPr>
            <p:ph idx="1"/>
          </p:nvPr>
        </p:nvSpPr>
        <p:spPr>
          <a:xfrm>
            <a:off x="1097280" y="1855566"/>
            <a:ext cx="10058400" cy="4023360"/>
          </a:xfrm>
        </p:spPr>
        <p:txBody>
          <a:bodyPr>
            <a:normAutofit fontScale="32500" lnSpcReduction="20000"/>
          </a:bodyPr>
          <a:lstStyle/>
          <a:p>
            <a:r>
              <a:rPr lang="en-IN" sz="7200" dirty="0"/>
              <a:t>POP should be applied by the surgeon</a:t>
            </a:r>
          </a:p>
          <a:p>
            <a:r>
              <a:rPr lang="en-IN" sz="7200" dirty="0"/>
              <a:t>Procedure requires an assistant</a:t>
            </a:r>
          </a:p>
          <a:p>
            <a:r>
              <a:rPr lang="en-IN" sz="7200" dirty="0"/>
              <a:t>As a guide to appropriate size: </a:t>
            </a:r>
          </a:p>
          <a:p>
            <a:pPr marL="0" indent="0">
              <a:buNone/>
            </a:pPr>
            <a:r>
              <a:rPr lang="en-IN" sz="7200" dirty="0"/>
              <a:t>       Arm and forearm : 6”</a:t>
            </a:r>
          </a:p>
          <a:p>
            <a:pPr marL="0" indent="0">
              <a:buNone/>
            </a:pPr>
            <a:r>
              <a:rPr lang="en-IN" sz="7200" dirty="0"/>
              <a:t>                             Wrist : 4”</a:t>
            </a:r>
          </a:p>
          <a:p>
            <a:pPr marL="0" indent="0">
              <a:buNone/>
            </a:pPr>
            <a:r>
              <a:rPr lang="en-IN" sz="7200" dirty="0"/>
              <a:t>     Thumb and fingers: 3”</a:t>
            </a:r>
          </a:p>
          <a:p>
            <a:pPr marL="0" indent="0">
              <a:buNone/>
            </a:pPr>
            <a:r>
              <a:rPr lang="en-IN" sz="7200" dirty="0"/>
              <a:t>               Thigh and leg: 8”</a:t>
            </a:r>
          </a:p>
          <a:p>
            <a:pPr marL="0" indent="0">
              <a:buNone/>
            </a:pPr>
            <a:r>
              <a:rPr lang="en-IN" sz="7200" dirty="0"/>
              <a:t>              Ankle and foot: 6”</a:t>
            </a:r>
          </a:p>
          <a:p>
            <a:pPr marL="0" indent="0">
              <a:buNone/>
            </a:pPr>
            <a:r>
              <a:rPr lang="en-IN" dirty="0"/>
              <a:t>        </a:t>
            </a:r>
          </a:p>
          <a:p>
            <a:pPr marL="0" indent="0">
              <a:buNone/>
            </a:pPr>
            <a:r>
              <a:rPr lang="en-IN" dirty="0"/>
              <a:t>        </a:t>
            </a:r>
          </a:p>
        </p:txBody>
      </p:sp>
      <p:graphicFrame>
        <p:nvGraphicFramePr>
          <p:cNvPr id="6" name="Diagram 5"/>
          <p:cNvGraphicFramePr/>
          <p:nvPr>
            <p:extLst>
              <p:ext uri="{D42A27DB-BD31-4B8C-83A1-F6EECF244321}">
                <p14:modId xmlns:p14="http://schemas.microsoft.com/office/powerpoint/2010/main" val="1177993927"/>
              </p:ext>
            </p:extLst>
          </p:nvPr>
        </p:nvGraphicFramePr>
        <p:xfrm>
          <a:off x="5896946" y="1853754"/>
          <a:ext cx="4561633" cy="3483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619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Rules for guiding POP use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7219549"/>
              </p:ext>
            </p:extLst>
          </p:nvPr>
        </p:nvGraphicFramePr>
        <p:xfrm>
          <a:off x="1096963" y="1846263"/>
          <a:ext cx="10058400" cy="3724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7411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642" y="74646"/>
            <a:ext cx="4273420" cy="709126"/>
          </a:xfrm>
        </p:spPr>
        <p:txBody>
          <a:bodyPr>
            <a:normAutofit fontScale="90000"/>
          </a:bodyPr>
          <a:lstStyle/>
          <a:p>
            <a:pPr algn="ctr"/>
            <a:r>
              <a:rPr lang="en-IN" dirty="0">
                <a:solidFill>
                  <a:schemeClr val="accent3">
                    <a:lumMod val="50000"/>
                  </a:schemeClr>
                </a:solidFill>
              </a:rPr>
              <a:t>TECHNIQUE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91016825"/>
              </p:ext>
            </p:extLst>
          </p:nvPr>
        </p:nvGraphicFramePr>
        <p:xfrm>
          <a:off x="0" y="783772"/>
          <a:ext cx="12192000" cy="5449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2972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35ED-BC45-4479-B1D3-124FA82A32AD}"/>
              </a:ext>
            </a:extLst>
          </p:cNvPr>
          <p:cNvSpPr>
            <a:spLocks noGrp="1"/>
          </p:cNvSpPr>
          <p:nvPr>
            <p:ph type="title" idx="4294967295"/>
          </p:nvPr>
        </p:nvSpPr>
        <p:spPr>
          <a:xfrm>
            <a:off x="0" y="0"/>
            <a:ext cx="12192000" cy="806245"/>
          </a:xfrm>
          <a:solidFill>
            <a:schemeClr val="accent1">
              <a:lumMod val="75000"/>
            </a:schemeClr>
          </a:solidFill>
        </p:spPr>
        <p:txBody>
          <a:bodyPr anchor="t">
            <a:normAutofit fontScale="90000"/>
          </a:bodyPr>
          <a:lstStyle/>
          <a:p>
            <a:pPr algn="ctr"/>
            <a:r>
              <a:rPr lang="en-US" dirty="0">
                <a:solidFill>
                  <a:schemeClr val="accent3">
                    <a:lumMod val="50000"/>
                  </a:schemeClr>
                </a:solidFill>
              </a:rPr>
              <a:t>POP APPLICATION</a:t>
            </a:r>
            <a:br>
              <a:rPr lang="en-US" dirty="0">
                <a:solidFill>
                  <a:schemeClr val="accent3">
                    <a:lumMod val="50000"/>
                  </a:schemeClr>
                </a:solidFill>
              </a:rPr>
            </a:br>
            <a:endParaRPr lang="en-IN" dirty="0"/>
          </a:p>
        </p:txBody>
      </p:sp>
      <p:sp>
        <p:nvSpPr>
          <p:cNvPr id="3" name="Content Placeholder 2">
            <a:extLst>
              <a:ext uri="{FF2B5EF4-FFF2-40B4-BE49-F238E27FC236}">
                <a16:creationId xmlns:a16="http://schemas.microsoft.com/office/drawing/2014/main" id="{F4BEBE8B-F687-43D5-B683-9BA252E53397}"/>
              </a:ext>
            </a:extLst>
          </p:cNvPr>
          <p:cNvSpPr>
            <a:spLocks noGrp="1"/>
          </p:cNvSpPr>
          <p:nvPr>
            <p:ph idx="4294967295"/>
          </p:nvPr>
        </p:nvSpPr>
        <p:spPr>
          <a:xfrm>
            <a:off x="471948" y="924232"/>
            <a:ext cx="10972800" cy="4944756"/>
          </a:xfrm>
        </p:spPr>
        <p:txBody>
          <a:bodyPr>
            <a:normAutofit/>
          </a:bodyPr>
          <a:lstStyle/>
          <a:p>
            <a:pPr lvl="1">
              <a:buFont typeface="Wingdings" panose="05000000000000000000" pitchFamily="2" charset="2"/>
              <a:buChar char="Ø"/>
            </a:pPr>
            <a:r>
              <a:rPr lang="en-US" sz="2800" dirty="0"/>
              <a:t>POP to be used is dipped completely with both hands into tepid or slightly warm water </a:t>
            </a:r>
          </a:p>
          <a:p>
            <a:pPr lvl="1">
              <a:buFont typeface="Wingdings" panose="05000000000000000000" pitchFamily="2" charset="2"/>
              <a:buChar char="Ø"/>
            </a:pPr>
            <a:r>
              <a:rPr lang="en-US" sz="2800" dirty="0"/>
              <a:t>Prior to this , for slabs , the required length is measured and layered. On average 6-10 layers for upper limb and 12-16 layers for lower limb would suffice.</a:t>
            </a:r>
          </a:p>
          <a:p>
            <a:pPr lvl="1">
              <a:buFont typeface="Wingdings" panose="05000000000000000000" pitchFamily="2" charset="2"/>
              <a:buChar char="Ø"/>
            </a:pPr>
            <a:r>
              <a:rPr lang="en-US" sz="2800" dirty="0"/>
              <a:t>It is then brought out and lightly squeezed to get rid of excess water.</a:t>
            </a:r>
          </a:p>
          <a:p>
            <a:pPr lvl="1">
              <a:buFont typeface="Wingdings" panose="05000000000000000000" pitchFamily="2" charset="2"/>
              <a:buChar char="Ø"/>
            </a:pPr>
            <a:r>
              <a:rPr lang="en-US" sz="2800" dirty="0"/>
              <a:t>If a slab is to be created , the wet plaster is kept on a flat surface and the hand is run from one end to flat another to get rid of air bubbles which may cause slab to be brittle and the layers to separate when dry.</a:t>
            </a:r>
          </a:p>
          <a:p>
            <a:pPr>
              <a:buFont typeface="Wingdings" panose="05000000000000000000" pitchFamily="2" charset="2"/>
              <a:buChar char="Ø"/>
            </a:pPr>
            <a:endParaRPr lang="en-IN" sz="3200" dirty="0"/>
          </a:p>
        </p:txBody>
      </p:sp>
    </p:spTree>
    <p:extLst>
      <p:ext uri="{BB962C8B-B14F-4D97-AF65-F5344CB8AC3E}">
        <p14:creationId xmlns:p14="http://schemas.microsoft.com/office/powerpoint/2010/main" val="573479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3088" y="194309"/>
            <a:ext cx="6779907" cy="872227"/>
          </a:xfrm>
        </p:spPr>
        <p:txBody>
          <a:bodyPr>
            <a:noAutofit/>
          </a:bodyPr>
          <a:lstStyle/>
          <a:p>
            <a:r>
              <a:rPr lang="en-IN" b="1" i="1" dirty="0"/>
              <a:t>                               </a:t>
            </a:r>
            <a:r>
              <a:rPr lang="en-IN" b="1" i="1" dirty="0">
                <a:solidFill>
                  <a:srgbClr val="002060"/>
                </a:solidFill>
              </a:rPr>
              <a:t>TECHNIQUE</a:t>
            </a:r>
          </a:p>
        </p:txBody>
      </p:sp>
      <p:sp>
        <p:nvSpPr>
          <p:cNvPr id="3" name="Content Placeholder 2"/>
          <p:cNvSpPr>
            <a:spLocks noGrp="1"/>
          </p:cNvSpPr>
          <p:nvPr>
            <p:ph idx="4294967295"/>
          </p:nvPr>
        </p:nvSpPr>
        <p:spPr>
          <a:xfrm>
            <a:off x="573088" y="1159565"/>
            <a:ext cx="11618912" cy="5093598"/>
          </a:xfrm>
        </p:spPr>
        <p:txBody>
          <a:bodyPr>
            <a:noAutofit/>
          </a:bodyPr>
          <a:lstStyle/>
          <a:p>
            <a:pPr>
              <a:buFont typeface="Wingdings" panose="05000000000000000000" pitchFamily="2" charset="2"/>
              <a:buChar char="q"/>
            </a:pPr>
            <a:r>
              <a:rPr lang="en-IN" sz="2400" dirty="0"/>
              <a:t> INDICATION MET</a:t>
            </a:r>
          </a:p>
          <a:p>
            <a:pPr>
              <a:buFont typeface="Wingdings" panose="05000000000000000000" pitchFamily="2" charset="2"/>
              <a:buChar char="q"/>
            </a:pPr>
            <a:r>
              <a:rPr lang="en-IN" sz="2400" dirty="0"/>
              <a:t> MATERIALS</a:t>
            </a:r>
          </a:p>
          <a:p>
            <a:pPr marL="0" indent="0">
              <a:buNone/>
            </a:pPr>
            <a:r>
              <a:rPr lang="en-IN" sz="2400" dirty="0"/>
              <a:t>       POP Bandage</a:t>
            </a:r>
          </a:p>
          <a:p>
            <a:pPr marL="0" indent="0">
              <a:buNone/>
            </a:pPr>
            <a:r>
              <a:rPr lang="en-IN" sz="2400" dirty="0"/>
              <a:t>       Crepe bandage </a:t>
            </a:r>
          </a:p>
          <a:p>
            <a:pPr marL="0" indent="0">
              <a:buNone/>
            </a:pPr>
            <a:r>
              <a:rPr lang="en-IN" sz="2400" dirty="0"/>
              <a:t>       Casting gloves</a:t>
            </a:r>
          </a:p>
          <a:p>
            <a:pPr marL="0" indent="0">
              <a:buNone/>
            </a:pPr>
            <a:r>
              <a:rPr lang="en-IN" sz="2400" dirty="0"/>
              <a:t>       Basin of water</a:t>
            </a:r>
          </a:p>
          <a:p>
            <a:pPr marL="0" indent="0">
              <a:buNone/>
            </a:pPr>
            <a:r>
              <a:rPr lang="en-IN" sz="2400" dirty="0"/>
              <a:t>       Padding</a:t>
            </a:r>
          </a:p>
          <a:p>
            <a:pPr marL="0" indent="0">
              <a:buNone/>
            </a:pPr>
            <a:r>
              <a:rPr lang="en-IN" sz="2400" dirty="0"/>
              <a:t>       Sheets</a:t>
            </a:r>
          </a:p>
          <a:p>
            <a:pPr marL="0" indent="0">
              <a:buNone/>
            </a:pPr>
            <a:r>
              <a:rPr lang="en-IN" sz="2400" dirty="0"/>
              <a:t>       Stockinette</a:t>
            </a:r>
          </a:p>
          <a:p>
            <a:pPr marL="0" indent="0">
              <a:buNone/>
            </a:pPr>
            <a:r>
              <a:rPr lang="en-IN" sz="2400" dirty="0"/>
              <a:t>       Adhesive tape</a:t>
            </a:r>
          </a:p>
          <a:p>
            <a:pPr marL="0" indent="0">
              <a:buNone/>
            </a:pPr>
            <a:endParaRPr lang="en-IN" sz="2400" dirty="0"/>
          </a:p>
          <a:p>
            <a:pPr marL="0" indent="0">
              <a:buNone/>
            </a:pPr>
            <a:endParaRPr lang="en-IN" sz="2400"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B280F35-0EC1-524A-91A7-B9548AF3FA8F}"/>
                  </a:ext>
                </a:extLst>
              </p14:cNvPr>
              <p14:cNvContentPartPr/>
              <p14:nvPr/>
            </p14:nvContentPartPr>
            <p14:xfrm>
              <a:off x="6931440" y="3569400"/>
              <a:ext cx="371880" cy="136440"/>
            </p14:xfrm>
          </p:contentPart>
        </mc:Choice>
        <mc:Fallback xmlns="">
          <p:pic>
            <p:nvPicPr>
              <p:cNvPr id="4" name="Ink 3">
                <a:extLst>
                  <a:ext uri="{FF2B5EF4-FFF2-40B4-BE49-F238E27FC236}">
                    <a16:creationId xmlns:a16="http://schemas.microsoft.com/office/drawing/2014/main" id="{AB280F35-0EC1-524A-91A7-B9548AF3FA8F}"/>
                  </a:ext>
                </a:extLst>
              </p:cNvPr>
              <p:cNvPicPr/>
              <p:nvPr/>
            </p:nvPicPr>
            <p:blipFill>
              <a:blip r:embed="rId3"/>
              <a:stretch>
                <a:fillRect/>
              </a:stretch>
            </p:blipFill>
            <p:spPr>
              <a:xfrm>
                <a:off x="6922080" y="3560040"/>
                <a:ext cx="390600" cy="155160"/>
              </a:xfrm>
              <a:prstGeom prst="rect">
                <a:avLst/>
              </a:prstGeom>
            </p:spPr>
          </p:pic>
        </mc:Fallback>
      </mc:AlternateContent>
      <p:pic>
        <p:nvPicPr>
          <p:cNvPr id="5" name="Picture 5">
            <a:extLst>
              <a:ext uri="{FF2B5EF4-FFF2-40B4-BE49-F238E27FC236}">
                <a16:creationId xmlns:a16="http://schemas.microsoft.com/office/drawing/2014/main" id="{635D4425-45C8-5D4C-8A5B-95C4A41127F4}"/>
              </a:ext>
            </a:extLst>
          </p:cNvPr>
          <p:cNvPicPr>
            <a:picLocks noChangeAspect="1"/>
          </p:cNvPicPr>
          <p:nvPr/>
        </p:nvPicPr>
        <p:blipFill>
          <a:blip r:embed="rId4"/>
          <a:stretch>
            <a:fillRect/>
          </a:stretch>
        </p:blipFill>
        <p:spPr>
          <a:xfrm>
            <a:off x="5812617" y="1845734"/>
            <a:ext cx="6220831" cy="3830767"/>
          </a:xfrm>
          <a:prstGeom prst="rect">
            <a:avLst/>
          </a:prstGeom>
        </p:spPr>
      </p:pic>
    </p:spTree>
    <p:extLst>
      <p:ext uri="{BB962C8B-B14F-4D97-AF65-F5344CB8AC3E}">
        <p14:creationId xmlns:p14="http://schemas.microsoft.com/office/powerpoint/2010/main" val="3578561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elow knee slab">
            <a:extLst>
              <a:ext uri="{FF2B5EF4-FFF2-40B4-BE49-F238E27FC236}">
                <a16:creationId xmlns:a16="http://schemas.microsoft.com/office/drawing/2014/main" id="{7E8E6C0D-52D4-430F-A75B-85ADD7819B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95" y="1"/>
            <a:ext cx="10299032" cy="6336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82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895C9-6293-054E-8088-6A7A1EE3D7CA}"/>
              </a:ext>
            </a:extLst>
          </p:cNvPr>
          <p:cNvSpPr>
            <a:spLocks noGrp="1"/>
          </p:cNvSpPr>
          <p:nvPr>
            <p:ph type="title"/>
          </p:nvPr>
        </p:nvSpPr>
        <p:spPr/>
        <p:txBody>
          <a:bodyPr/>
          <a:lstStyle/>
          <a:p>
            <a:r>
              <a:rPr lang="en-US" b="1" i="1"/>
              <a:t>POP Slabs and Cast</a:t>
            </a:r>
          </a:p>
        </p:txBody>
      </p:sp>
      <p:sp>
        <p:nvSpPr>
          <p:cNvPr id="3" name="Content Placeholder 2">
            <a:extLst>
              <a:ext uri="{FF2B5EF4-FFF2-40B4-BE49-F238E27FC236}">
                <a16:creationId xmlns:a16="http://schemas.microsoft.com/office/drawing/2014/main" id="{4CAD8805-8C77-784E-B0AA-CEBC75B7DC0E}"/>
              </a:ext>
            </a:extLst>
          </p:cNvPr>
          <p:cNvSpPr>
            <a:spLocks noGrp="1"/>
          </p:cNvSpPr>
          <p:nvPr>
            <p:ph idx="1"/>
          </p:nvPr>
        </p:nvSpPr>
        <p:spPr>
          <a:xfrm>
            <a:off x="1097280" y="1928666"/>
            <a:ext cx="10058399" cy="3940428"/>
          </a:xfrm>
        </p:spPr>
        <p:txBody>
          <a:bodyPr>
            <a:normAutofit/>
          </a:bodyPr>
          <a:lstStyle/>
          <a:p>
            <a:r>
              <a:rPr lang="en-US" sz="2800" dirty="0"/>
              <a:t>Attention: </a:t>
            </a:r>
          </a:p>
          <a:p>
            <a:pPr marL="457200" indent="-457200">
              <a:buFont typeface="+mj-lt"/>
              <a:buAutoNum type="arabicPeriod"/>
            </a:pPr>
            <a:r>
              <a:rPr lang="en-US" sz="2800" dirty="0"/>
              <a:t>Examine carefully to accurately diagnose injury and need for immobilization.</a:t>
            </a:r>
          </a:p>
          <a:p>
            <a:pPr marL="457200" indent="-457200">
              <a:buFont typeface="+mj-lt"/>
              <a:buAutoNum type="arabicPeriod"/>
            </a:pPr>
            <a:r>
              <a:rPr lang="en-US" sz="2800" dirty="0"/>
              <a:t> Decide whether to use slab or cast If limb very swollen or still swelling — use slab for support until swelling resolves/lessens, to prevent compartment syndrome.</a:t>
            </a:r>
          </a:p>
          <a:p>
            <a:pPr marL="457200" indent="-457200">
              <a:buFont typeface="+mj-lt"/>
              <a:buAutoNum type="arabicPeriod"/>
            </a:pPr>
            <a:r>
              <a:rPr lang="en-US" sz="2800" dirty="0"/>
              <a:t>Give pain relief if needed before positioning limb, putting on plaster.</a:t>
            </a:r>
          </a:p>
          <a:p>
            <a:pPr marL="0" indent="0">
              <a:buNone/>
            </a:pPr>
            <a:endParaRPr lang="en-US" sz="2800" dirty="0"/>
          </a:p>
        </p:txBody>
      </p:sp>
    </p:spTree>
    <p:extLst>
      <p:ext uri="{BB962C8B-B14F-4D97-AF65-F5344CB8AC3E}">
        <p14:creationId xmlns:p14="http://schemas.microsoft.com/office/powerpoint/2010/main" val="121252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0A331-00CA-4A3C-A8B7-B89DF3A2FF29}"/>
              </a:ext>
            </a:extLst>
          </p:cNvPr>
          <p:cNvSpPr>
            <a:spLocks noGrp="1"/>
          </p:cNvSpPr>
          <p:nvPr>
            <p:ph type="title" idx="4294967295"/>
          </p:nvPr>
        </p:nvSpPr>
        <p:spPr>
          <a:xfrm>
            <a:off x="7669161" y="167148"/>
            <a:ext cx="4021394" cy="5397909"/>
          </a:xfrm>
        </p:spPr>
        <p:txBody>
          <a:bodyPr vert="horz" lIns="91440" tIns="45720" rIns="91440" bIns="45720" rtlCol="0" anchor="ctr">
            <a:normAutofit/>
          </a:bodyPr>
          <a:lstStyle/>
          <a:p>
            <a:r>
              <a:rPr lang="en-US" dirty="0"/>
              <a:t>Triple sequence in plaster application</a:t>
            </a:r>
          </a:p>
        </p:txBody>
      </p:sp>
      <p:graphicFrame>
        <p:nvGraphicFramePr>
          <p:cNvPr id="6" name="TextBox 3"/>
          <p:cNvGraphicFramePr/>
          <p:nvPr>
            <p:extLst>
              <p:ext uri="{D42A27DB-BD31-4B8C-83A1-F6EECF244321}">
                <p14:modId xmlns:p14="http://schemas.microsoft.com/office/powerpoint/2010/main" val="4158044434"/>
              </p:ext>
            </p:extLst>
          </p:nvPr>
        </p:nvGraphicFramePr>
        <p:xfrm>
          <a:off x="633413" y="167148"/>
          <a:ext cx="6910387" cy="5397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0256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94391-52F1-8448-8E1C-2F99ECCD6F79}"/>
              </a:ext>
            </a:extLst>
          </p:cNvPr>
          <p:cNvSpPr>
            <a:spLocks noGrp="1"/>
          </p:cNvSpPr>
          <p:nvPr>
            <p:ph type="title" idx="4294967295"/>
          </p:nvPr>
        </p:nvSpPr>
        <p:spPr>
          <a:xfrm>
            <a:off x="0" y="0"/>
            <a:ext cx="12192000" cy="717550"/>
          </a:xfrm>
          <a:solidFill>
            <a:schemeClr val="accent4">
              <a:lumMod val="60000"/>
              <a:lumOff val="40000"/>
            </a:schemeClr>
          </a:solidFill>
        </p:spPr>
        <p:txBody>
          <a:bodyPr>
            <a:normAutofit/>
          </a:bodyPr>
          <a:lstStyle/>
          <a:p>
            <a:pPr algn="ctr"/>
            <a:r>
              <a:rPr lang="en-US" b="1" i="1" dirty="0"/>
              <a:t>Applying</a:t>
            </a:r>
          </a:p>
        </p:txBody>
      </p:sp>
      <p:sp>
        <p:nvSpPr>
          <p:cNvPr id="3" name="Content Placeholder 2">
            <a:extLst>
              <a:ext uri="{FF2B5EF4-FFF2-40B4-BE49-F238E27FC236}">
                <a16:creationId xmlns:a16="http://schemas.microsoft.com/office/drawing/2014/main" id="{DF65876C-8C53-1A48-9D1F-695F04EC842D}"/>
              </a:ext>
            </a:extLst>
          </p:cNvPr>
          <p:cNvSpPr>
            <a:spLocks noGrp="1"/>
          </p:cNvSpPr>
          <p:nvPr>
            <p:ph idx="4294967295"/>
          </p:nvPr>
        </p:nvSpPr>
        <p:spPr>
          <a:xfrm>
            <a:off x="383458" y="1022555"/>
            <a:ext cx="11474245" cy="5343320"/>
          </a:xfrm>
        </p:spPr>
        <p:txBody>
          <a:bodyPr>
            <a:noAutofit/>
          </a:bodyPr>
          <a:lstStyle/>
          <a:p>
            <a:pPr marL="457200" indent="-457200">
              <a:buFont typeface="+mj-lt"/>
              <a:buAutoNum type="arabicPeriod"/>
            </a:pPr>
            <a:r>
              <a:rPr lang="en-US" sz="2400" dirty="0"/>
              <a:t>Messy — protect person’s and your own clothes</a:t>
            </a:r>
          </a:p>
          <a:p>
            <a:pPr marL="457200" indent="-457200">
              <a:buFont typeface="+mj-lt"/>
              <a:buAutoNum type="arabicPeriod"/>
            </a:pPr>
            <a:r>
              <a:rPr lang="en-US" sz="2400" dirty="0"/>
              <a:t>Starts to set in 3–5 minutes.</a:t>
            </a:r>
          </a:p>
          <a:p>
            <a:pPr marL="457200" indent="-457200">
              <a:buFont typeface="+mj-lt"/>
              <a:buAutoNum type="arabicPeriod"/>
            </a:pPr>
            <a:r>
              <a:rPr lang="en-US" sz="2400" dirty="0"/>
              <a:t>Full strength in 24–48 hours, Helper holds limb in place for about 3 minutes, or until plaster cast/slab hard enough to support injury.</a:t>
            </a:r>
          </a:p>
          <a:p>
            <a:pPr marL="457200" indent="-457200">
              <a:buFont typeface="+mj-lt"/>
              <a:buAutoNum type="arabicPeriod"/>
            </a:pPr>
            <a:r>
              <a:rPr lang="en-US" sz="2400" dirty="0"/>
              <a:t>Warn person it will feel quite hot as it dries.</a:t>
            </a:r>
          </a:p>
          <a:p>
            <a:pPr marL="457200" indent="-457200">
              <a:buFont typeface="+mj-lt"/>
              <a:buAutoNum type="arabicPeriod"/>
            </a:pPr>
            <a:r>
              <a:rPr lang="en-US" sz="2400" dirty="0"/>
              <a:t>Handle plaster bandage with care, wet or dry, or it will be damaged and weak. </a:t>
            </a:r>
          </a:p>
          <a:p>
            <a:pPr marL="457200" indent="-457200">
              <a:buFont typeface="+mj-lt"/>
              <a:buAutoNum type="arabicPeriod"/>
            </a:pPr>
            <a:r>
              <a:rPr lang="en-US" sz="2400" dirty="0"/>
              <a:t>Use flat of your hands to shape and smooth plaster.</a:t>
            </a:r>
          </a:p>
          <a:p>
            <a:pPr marL="457200" indent="-457200">
              <a:buFont typeface="+mj-lt"/>
              <a:buAutoNum type="arabicPeriod"/>
            </a:pPr>
            <a:r>
              <a:rPr lang="en-US" sz="2400" dirty="0"/>
              <a:t>Do not use your fingers — you will make dents in plaster that press into person's flesh. </a:t>
            </a:r>
          </a:p>
          <a:p>
            <a:pPr marL="457200" indent="-457200">
              <a:buFont typeface="+mj-lt"/>
              <a:buAutoNum type="arabicPeriod"/>
            </a:pPr>
            <a:r>
              <a:rPr lang="en-US" sz="2400" dirty="0"/>
              <a:t>Never tip POP waste down drain. Line water container with plastic bag, drain off water after use, throw away waste</a:t>
            </a:r>
          </a:p>
        </p:txBody>
      </p:sp>
    </p:spTree>
    <p:extLst>
      <p:ext uri="{BB962C8B-B14F-4D97-AF65-F5344CB8AC3E}">
        <p14:creationId xmlns:p14="http://schemas.microsoft.com/office/powerpoint/2010/main" val="4072400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2192000" cy="847725"/>
          </a:xfrm>
          <a:solidFill>
            <a:schemeClr val="accent1">
              <a:lumMod val="60000"/>
              <a:lumOff val="40000"/>
            </a:schemeClr>
          </a:solidFill>
        </p:spPr>
        <p:txBody>
          <a:bodyPr/>
          <a:lstStyle/>
          <a:p>
            <a:pPr algn="ctr"/>
            <a:r>
              <a:rPr lang="en-IN" b="1" i="1" dirty="0">
                <a:latin typeface="+mn-lt"/>
              </a:rPr>
              <a:t>MATERIALS AVA</a:t>
            </a:r>
            <a:r>
              <a:rPr lang="en-US" b="1" i="1" dirty="0">
                <a:latin typeface="+mn-lt"/>
              </a:rPr>
              <a:t>I</a:t>
            </a:r>
            <a:r>
              <a:rPr lang="en-IN" b="1" i="1" dirty="0">
                <a:latin typeface="+mn-lt"/>
              </a:rPr>
              <a:t>LABLE FOR PLA</a:t>
            </a:r>
            <a:r>
              <a:rPr lang="en-US" b="1" i="1" dirty="0">
                <a:latin typeface="+mn-lt"/>
              </a:rPr>
              <a:t>S</a:t>
            </a:r>
            <a:r>
              <a:rPr lang="en-IN" b="1" i="1" dirty="0">
                <a:latin typeface="+mn-lt"/>
              </a:rPr>
              <a:t>TER CAST</a:t>
            </a:r>
          </a:p>
        </p:txBody>
      </p:sp>
      <p:sp>
        <p:nvSpPr>
          <p:cNvPr id="3" name="Content Placeholder 2"/>
          <p:cNvSpPr>
            <a:spLocks noGrp="1"/>
          </p:cNvSpPr>
          <p:nvPr>
            <p:ph idx="4294967295"/>
          </p:nvPr>
        </p:nvSpPr>
        <p:spPr>
          <a:xfrm>
            <a:off x="314632" y="847724"/>
            <a:ext cx="10913756" cy="5494081"/>
          </a:xfrm>
        </p:spPr>
        <p:txBody>
          <a:bodyPr>
            <a:normAutofit fontScale="92500" lnSpcReduction="10000"/>
          </a:bodyPr>
          <a:lstStyle/>
          <a:p>
            <a:pPr marL="742950" indent="-742950">
              <a:buFont typeface="+mj-lt"/>
              <a:buAutoNum type="arabicPeriod"/>
            </a:pPr>
            <a:r>
              <a:rPr lang="en-IN" sz="2800" dirty="0"/>
              <a:t>Plaster of Paris</a:t>
            </a:r>
          </a:p>
          <a:p>
            <a:pPr marL="742950" indent="-742950">
              <a:buFont typeface="+mj-lt"/>
              <a:buAutoNum type="arabicPeriod"/>
            </a:pPr>
            <a:r>
              <a:rPr lang="en-IN" sz="2800" dirty="0"/>
              <a:t>Plaster of Paris with melamine</a:t>
            </a:r>
          </a:p>
          <a:p>
            <a:pPr marL="742950" indent="-742950">
              <a:buFont typeface="+mj-lt"/>
              <a:buAutoNum type="arabicPeriod"/>
            </a:pPr>
            <a:r>
              <a:rPr lang="en-IN" sz="2800" dirty="0"/>
              <a:t>Materials which undergo polymerisation</a:t>
            </a:r>
          </a:p>
          <a:p>
            <a:pPr marL="452438" indent="0">
              <a:buNone/>
              <a:tabLst>
                <a:tab pos="88900" algn="l"/>
              </a:tabLst>
            </a:pPr>
            <a:r>
              <a:rPr lang="en-IN" sz="2800" dirty="0"/>
              <a:t>a. Water activated :- </a:t>
            </a:r>
            <a:r>
              <a:rPr lang="en-IN" sz="2400" dirty="0"/>
              <a:t>These are materials which are coated onto fabric or glass cloth to form bandages. Contact with water initiates polymerisation so that the bandages set. [ Baycast, scotchcast, crystona ]  </a:t>
            </a:r>
            <a:endParaRPr lang="en-IN" sz="2800" dirty="0"/>
          </a:p>
          <a:p>
            <a:pPr marL="717550" indent="-717550">
              <a:buNone/>
              <a:tabLst>
                <a:tab pos="1071563" algn="l"/>
                <a:tab pos="3765550" algn="l"/>
              </a:tabLst>
            </a:pPr>
            <a:r>
              <a:rPr lang="en-IN" sz="2800" dirty="0"/>
              <a:t>     b. Non water activated :- </a:t>
            </a:r>
            <a:r>
              <a:rPr lang="en-IN" sz="2400" dirty="0"/>
              <a:t>The material can be coated onto fabric and be activated by a chemical solvent or by the addition of a catalyst. U.V. light of a wavelength not harmful to eyes , is the activating agent for one photosensitive resin ( Lightcast )</a:t>
            </a:r>
          </a:p>
          <a:p>
            <a:pPr marL="717550" indent="-717550">
              <a:buNone/>
              <a:tabLst>
                <a:tab pos="1071563" algn="l"/>
                <a:tab pos="3765550" algn="l"/>
              </a:tabLst>
            </a:pPr>
            <a:r>
              <a:rPr lang="en-IN" sz="2800" dirty="0">
                <a:solidFill>
                  <a:schemeClr val="accent1"/>
                </a:solidFill>
              </a:rPr>
              <a:t>4.     </a:t>
            </a:r>
            <a:r>
              <a:rPr lang="en-IN" sz="2800" dirty="0"/>
              <a:t>Low temperature thermoplastics :- </a:t>
            </a:r>
            <a:r>
              <a:rPr lang="en-IN" sz="2400" dirty="0"/>
              <a:t>These are inert plastics which become pliable when heated and harden when cooled. These are mouldable but there use restricted to modifying casts or splints rather than re-using the material for different patients. </a:t>
            </a:r>
            <a:endParaRPr lang="en-IN" sz="2800" dirty="0"/>
          </a:p>
          <a:p>
            <a:pPr marL="0" indent="0">
              <a:buNone/>
            </a:pPr>
            <a:r>
              <a:rPr lang="en-IN" sz="2800" dirty="0"/>
              <a:t>Among these POP is the most commonly used material for plaster techniques in orthopaedics</a:t>
            </a:r>
          </a:p>
          <a:p>
            <a:pPr marL="0" indent="0">
              <a:buNone/>
            </a:pPr>
            <a:endParaRPr lang="en-IN" sz="2400" dirty="0"/>
          </a:p>
          <a:p>
            <a:pPr marL="0" indent="0">
              <a:buNone/>
            </a:pPr>
            <a:endParaRPr lang="en-IN" sz="1600" dirty="0"/>
          </a:p>
        </p:txBody>
      </p:sp>
    </p:spTree>
    <p:extLst>
      <p:ext uri="{BB962C8B-B14F-4D97-AF65-F5344CB8AC3E}">
        <p14:creationId xmlns:p14="http://schemas.microsoft.com/office/powerpoint/2010/main" val="645269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3815D-8DBE-D04A-8371-A85DAA67B499}"/>
              </a:ext>
            </a:extLst>
          </p:cNvPr>
          <p:cNvSpPr>
            <a:spLocks noGrp="1"/>
          </p:cNvSpPr>
          <p:nvPr>
            <p:ph type="title"/>
          </p:nvPr>
        </p:nvSpPr>
        <p:spPr/>
        <p:txBody>
          <a:bodyPr/>
          <a:lstStyle/>
          <a:p>
            <a:r>
              <a:rPr lang="en-US" b="1" i="1"/>
              <a:t>Water</a:t>
            </a:r>
          </a:p>
        </p:txBody>
      </p:sp>
      <p:sp>
        <p:nvSpPr>
          <p:cNvPr id="3" name="Content Placeholder 2">
            <a:extLst>
              <a:ext uri="{FF2B5EF4-FFF2-40B4-BE49-F238E27FC236}">
                <a16:creationId xmlns:a16="http://schemas.microsoft.com/office/drawing/2014/main" id="{433C23E2-C0FB-9949-933F-126E259F9963}"/>
              </a:ext>
            </a:extLst>
          </p:cNvPr>
          <p:cNvSpPr>
            <a:spLocks noGrp="1"/>
          </p:cNvSpPr>
          <p:nvPr>
            <p:ph idx="1"/>
          </p:nvPr>
        </p:nvSpPr>
        <p:spPr/>
        <p:txBody>
          <a:bodyPr>
            <a:normAutofit/>
          </a:bodyPr>
          <a:lstStyle/>
          <a:p>
            <a:r>
              <a:rPr lang="en-US" sz="2800"/>
              <a:t>Use wide bowls deep enough for plaster bandage to be fully submerged.</a:t>
            </a:r>
          </a:p>
          <a:p>
            <a:r>
              <a:rPr lang="en-US" sz="2800"/>
              <a:t>Water temperature will affect POP setting time.</a:t>
            </a:r>
          </a:p>
          <a:p>
            <a:r>
              <a:rPr lang="en-US" sz="2800"/>
              <a:t>Do not use hot water — plaster will set too fast, may cause thermal burns.</a:t>
            </a:r>
          </a:p>
          <a:p>
            <a:r>
              <a:rPr lang="en-US" sz="2800"/>
              <a:t>Do not use very cold water — plaster will set too slowly.</a:t>
            </a:r>
          </a:p>
          <a:p>
            <a:r>
              <a:rPr lang="en-US" sz="2800"/>
              <a:t>Use cool water — time to lay and mould plaster before it dries</a:t>
            </a:r>
          </a:p>
          <a:p>
            <a:pPr marL="0" indent="0">
              <a:buNone/>
            </a:pPr>
            <a:endParaRPr lang="en-US" sz="2800"/>
          </a:p>
        </p:txBody>
      </p:sp>
    </p:spTree>
    <p:extLst>
      <p:ext uri="{BB962C8B-B14F-4D97-AF65-F5344CB8AC3E}">
        <p14:creationId xmlns:p14="http://schemas.microsoft.com/office/powerpoint/2010/main" val="2713973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F48C44B-5F52-2B4C-95D0-F265D54D76ED}"/>
              </a:ext>
            </a:extLst>
          </p:cNvPr>
          <p:cNvSpPr txBox="1"/>
          <p:nvPr/>
        </p:nvSpPr>
        <p:spPr>
          <a:xfrm>
            <a:off x="650775" y="698105"/>
            <a:ext cx="9879969" cy="4739759"/>
          </a:xfrm>
          <a:prstGeom prst="rect">
            <a:avLst/>
          </a:prstGeom>
          <a:noFill/>
        </p:spPr>
        <p:txBody>
          <a:bodyPr wrap="square">
            <a:spAutoFit/>
          </a:bodyPr>
          <a:lstStyle/>
          <a:p>
            <a:r>
              <a:rPr lang="en-US" sz="2800">
                <a:solidFill>
                  <a:srgbClr val="002060"/>
                </a:solidFill>
              </a:rPr>
              <a:t>Protecting skin </a:t>
            </a:r>
            <a:r>
              <a:rPr lang="en-US"/>
              <a:t> </a:t>
            </a:r>
          </a:p>
          <a:p>
            <a:r>
              <a:rPr lang="en-US" b="1"/>
              <a:t> </a:t>
            </a:r>
            <a:r>
              <a:rPr lang="en-US" sz="2400" b="1"/>
              <a:t>Put on stockinette</a:t>
            </a:r>
          </a:p>
          <a:p>
            <a:pPr marL="285750" indent="-285750">
              <a:buFont typeface="Arial" panose="020B0604020202020204" pitchFamily="34" charset="0"/>
              <a:buChar char="•"/>
            </a:pPr>
            <a:r>
              <a:rPr lang="en-US"/>
              <a:t>Do not use product containing elastic-it may Loosen or may cut in (constrict), cause swelling</a:t>
            </a:r>
          </a:p>
          <a:p>
            <a:pPr marL="285750" indent="-285750">
              <a:buFont typeface="Arial" panose="020B0604020202020204" pitchFamily="34" charset="0"/>
              <a:buChar char="•"/>
            </a:pPr>
            <a:r>
              <a:rPr lang="en-US"/>
              <a:t>3–5cm longer than area plaster will cover, to fold back over rough ends of plaster</a:t>
            </a:r>
          </a:p>
          <a:p>
            <a:r>
              <a:rPr lang="en-US" sz="2400" b="1"/>
              <a:t>Put on plaster wool:</a:t>
            </a:r>
          </a:p>
          <a:p>
            <a:pPr marL="285750" indent="-285750">
              <a:buFont typeface="Arial" panose="020B0604020202020204" pitchFamily="34" charset="0"/>
              <a:buChar char="•"/>
            </a:pPr>
            <a:r>
              <a:rPr lang="en-US"/>
              <a:t>Lay gently around limb .</a:t>
            </a:r>
          </a:p>
          <a:p>
            <a:pPr marL="285750" indent="-285750">
              <a:buFont typeface="Arial" panose="020B0604020202020204" pitchFamily="34" charset="0"/>
              <a:buChar char="•"/>
            </a:pPr>
            <a:r>
              <a:rPr lang="en-US"/>
              <a:t>Do not pull tight, make creases or ridges.</a:t>
            </a:r>
          </a:p>
          <a:p>
            <a:pPr marL="285750" indent="-285750">
              <a:buFont typeface="Arial" panose="020B0604020202020204" pitchFamily="34" charset="0"/>
              <a:buChar char="•"/>
            </a:pPr>
            <a:r>
              <a:rPr lang="en-US"/>
              <a:t>Each layer should overlap previous by about half. </a:t>
            </a:r>
          </a:p>
          <a:p>
            <a:pPr marL="285750" indent="-285750">
              <a:buFont typeface="Arial" panose="020B0604020202020204" pitchFamily="34" charset="0"/>
              <a:buChar char="•"/>
            </a:pPr>
            <a:r>
              <a:rPr lang="en-US"/>
              <a:t>Usually 2 layers for arm, 3–4 layers for leg</a:t>
            </a:r>
          </a:p>
          <a:p>
            <a:pPr marL="285750" indent="-285750">
              <a:buFont typeface="Arial" panose="020B0604020202020204" pitchFamily="34" charset="0"/>
              <a:buChar char="•"/>
            </a:pPr>
            <a:r>
              <a:rPr lang="en-US"/>
              <a:t>Tear to shape around joints </a:t>
            </a:r>
          </a:p>
          <a:p>
            <a:pPr marL="285750" indent="-285750">
              <a:buFont typeface="Arial" panose="020B0604020202020204" pitchFamily="34" charset="0"/>
              <a:buChar char="•"/>
            </a:pPr>
            <a:r>
              <a:rPr lang="en-US"/>
              <a:t>Use 2 extra layers to protect joints or prominent areas  </a:t>
            </a:r>
          </a:p>
          <a:p>
            <a:pPr marL="285750" indent="-285750">
              <a:buFont typeface="Arial" panose="020B0604020202020204" pitchFamily="34" charset="0"/>
              <a:buChar char="•"/>
            </a:pPr>
            <a:r>
              <a:rPr lang="en-US"/>
              <a:t>Bandage 5cm further than area plaster will cover, to fold back over rough ends.</a:t>
            </a:r>
          </a:p>
          <a:p>
            <a:pPr marL="285750" indent="-285750">
              <a:buFont typeface="Arial" panose="020B0604020202020204" pitchFamily="34" charset="0"/>
              <a:buChar char="•"/>
            </a:pPr>
            <a:endParaRPr lang="en-US"/>
          </a:p>
          <a:p>
            <a:r>
              <a:rPr lang="en-US" sz="2400" b="1"/>
              <a:t>Positioning limb</a:t>
            </a:r>
            <a:r>
              <a:rPr lang="en-US" sz="2800" b="1"/>
              <a:t>: </a:t>
            </a:r>
            <a:r>
              <a:rPr lang="en-US"/>
              <a:t>Make sure limb in right position before you start to plasterMoving limb after cast/slab is on makes creases in plaster that can damage skin, cause pressure areas</a:t>
            </a:r>
          </a:p>
        </p:txBody>
      </p:sp>
      <p:pic>
        <p:nvPicPr>
          <p:cNvPr id="2" name="Picture 2">
            <a:extLst>
              <a:ext uri="{FF2B5EF4-FFF2-40B4-BE49-F238E27FC236}">
                <a16:creationId xmlns:a16="http://schemas.microsoft.com/office/drawing/2014/main" id="{86430353-E1D1-9B41-AA33-50A056E57043}"/>
              </a:ext>
            </a:extLst>
          </p:cNvPr>
          <p:cNvPicPr>
            <a:picLocks noChangeAspect="1"/>
          </p:cNvPicPr>
          <p:nvPr/>
        </p:nvPicPr>
        <p:blipFill>
          <a:blip r:embed="rId2"/>
          <a:stretch>
            <a:fillRect/>
          </a:stretch>
        </p:blipFill>
        <p:spPr>
          <a:xfrm>
            <a:off x="8492937" y="2106149"/>
            <a:ext cx="3528678" cy="2413789"/>
          </a:xfrm>
          <a:prstGeom prst="rect">
            <a:avLst/>
          </a:prstGeom>
        </p:spPr>
      </p:pic>
    </p:spTree>
    <p:extLst>
      <p:ext uri="{BB962C8B-B14F-4D97-AF65-F5344CB8AC3E}">
        <p14:creationId xmlns:p14="http://schemas.microsoft.com/office/powerpoint/2010/main" val="2199841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894708-CFFD-4D46-A389-705D1AC48900}"/>
              </a:ext>
            </a:extLst>
          </p:cNvPr>
          <p:cNvSpPr>
            <a:spLocks noGrp="1"/>
          </p:cNvSpPr>
          <p:nvPr>
            <p:ph type="title" idx="4294967295"/>
          </p:nvPr>
        </p:nvSpPr>
        <p:spPr>
          <a:xfrm>
            <a:off x="278529" y="0"/>
            <a:ext cx="10058400" cy="658761"/>
          </a:xfrm>
        </p:spPr>
        <p:txBody>
          <a:bodyPr>
            <a:normAutofit fontScale="90000"/>
          </a:bodyPr>
          <a:lstStyle/>
          <a:p>
            <a:pPr algn="ctr"/>
            <a:r>
              <a:rPr lang="en-US" b="1" i="1" dirty="0">
                <a:solidFill>
                  <a:srgbClr val="002060"/>
                </a:solidFill>
              </a:rPr>
              <a:t>PLA</a:t>
            </a:r>
            <a:r>
              <a:rPr lang="en-IN" b="1" i="1" dirty="0">
                <a:solidFill>
                  <a:srgbClr val="002060"/>
                </a:solidFill>
              </a:rPr>
              <a:t>S</a:t>
            </a:r>
            <a:r>
              <a:rPr lang="en-US" b="1" i="1" dirty="0">
                <a:solidFill>
                  <a:srgbClr val="002060"/>
                </a:solidFill>
              </a:rPr>
              <a:t>TER OF PARIS SLABS</a:t>
            </a:r>
          </a:p>
        </p:txBody>
      </p:sp>
      <p:sp>
        <p:nvSpPr>
          <p:cNvPr id="5" name="Content Placeholder 4">
            <a:extLst>
              <a:ext uri="{FF2B5EF4-FFF2-40B4-BE49-F238E27FC236}">
                <a16:creationId xmlns:a16="http://schemas.microsoft.com/office/drawing/2014/main" id="{5E6BAA59-8C61-E444-AFAC-3A04E2DCDAE4}"/>
              </a:ext>
            </a:extLst>
          </p:cNvPr>
          <p:cNvSpPr>
            <a:spLocks noGrp="1"/>
          </p:cNvSpPr>
          <p:nvPr>
            <p:ph idx="4294967295"/>
          </p:nvPr>
        </p:nvSpPr>
        <p:spPr>
          <a:xfrm>
            <a:off x="278530" y="766917"/>
            <a:ext cx="11736490" cy="5668492"/>
          </a:xfrm>
        </p:spPr>
        <p:txBody>
          <a:bodyPr>
            <a:noAutofit/>
          </a:bodyPr>
          <a:lstStyle/>
          <a:p>
            <a:r>
              <a:rPr lang="en-US" sz="2400" b="1" dirty="0"/>
              <a:t>General principles: </a:t>
            </a:r>
          </a:p>
          <a:p>
            <a:pPr marL="457200" indent="-457200">
              <a:buFont typeface="+mj-lt"/>
              <a:buAutoNum type="arabicPeriod"/>
            </a:pPr>
            <a:r>
              <a:rPr lang="en-US" sz="2400" dirty="0"/>
              <a:t>Used to immobilize injured limb or suspected fracture during transport, while waiting for x-ray, until swelling lessens</a:t>
            </a:r>
          </a:p>
          <a:p>
            <a:pPr marL="457200" indent="-457200">
              <a:buFont typeface="+mj-lt"/>
              <a:buAutoNum type="arabicPeriod"/>
            </a:pPr>
            <a:r>
              <a:rPr lang="en-US" sz="2400" dirty="0"/>
              <a:t>Can be used as main support for soft tissue injuries</a:t>
            </a:r>
          </a:p>
          <a:p>
            <a:pPr marL="457200" indent="-457200">
              <a:buFont typeface="+mj-lt"/>
              <a:buAutoNum type="arabicPeriod"/>
            </a:pPr>
            <a:r>
              <a:rPr lang="en-US" sz="2400" dirty="0"/>
              <a:t>These procedures are just some of the basic methods</a:t>
            </a:r>
          </a:p>
          <a:p>
            <a:r>
              <a:rPr lang="en-US" sz="2400" b="1" dirty="0"/>
              <a:t>Application steps: </a:t>
            </a:r>
          </a:p>
          <a:p>
            <a:r>
              <a:rPr lang="en-US" sz="2400" dirty="0"/>
              <a:t>Stockinette and plaster wool</a:t>
            </a:r>
          </a:p>
          <a:p>
            <a:r>
              <a:rPr lang="en-US" sz="2400" dirty="0"/>
              <a:t>Slab</a:t>
            </a:r>
          </a:p>
          <a:p>
            <a:r>
              <a:rPr lang="en-US" sz="2400" dirty="0"/>
              <a:t>Crepe bandage</a:t>
            </a:r>
          </a:p>
          <a:p>
            <a:r>
              <a:rPr lang="en-US" sz="2400" dirty="0"/>
              <a:t>Attention: </a:t>
            </a:r>
          </a:p>
          <a:p>
            <a:r>
              <a:rPr lang="en-US" sz="2400" dirty="0"/>
              <a:t>Slabs need to be wide enough to fit around curve of limb like a shallow bowl, but not cover more than ⅔ of limb circumference </a:t>
            </a:r>
          </a:p>
        </p:txBody>
      </p:sp>
    </p:spTree>
    <p:extLst>
      <p:ext uri="{BB962C8B-B14F-4D97-AF65-F5344CB8AC3E}">
        <p14:creationId xmlns:p14="http://schemas.microsoft.com/office/powerpoint/2010/main" val="1627258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B44A-5486-FB49-AA78-86D946F0BD53}"/>
              </a:ext>
            </a:extLst>
          </p:cNvPr>
          <p:cNvSpPr>
            <a:spLocks noGrp="1"/>
          </p:cNvSpPr>
          <p:nvPr>
            <p:ph type="title" idx="4294967295"/>
          </p:nvPr>
        </p:nvSpPr>
        <p:spPr>
          <a:xfrm>
            <a:off x="615279" y="106491"/>
            <a:ext cx="10961442" cy="847238"/>
          </a:xfrm>
        </p:spPr>
        <p:txBody>
          <a:bodyPr>
            <a:normAutofit/>
          </a:bodyPr>
          <a:lstStyle/>
          <a:p>
            <a:r>
              <a:rPr lang="en-US" b="1" i="1" dirty="0">
                <a:solidFill>
                  <a:srgbClr val="002060"/>
                </a:solidFill>
              </a:rPr>
              <a:t>Before you wet Plaster Bandage :- </a:t>
            </a:r>
            <a:r>
              <a:rPr lang="en-US" b="1" i="1" dirty="0">
                <a:solidFill>
                  <a:schemeClr val="tx1"/>
                </a:solidFill>
              </a:rPr>
              <a:t>Make sure </a:t>
            </a:r>
            <a:endParaRPr lang="en-US" b="1" i="1" dirty="0">
              <a:solidFill>
                <a:srgbClr val="002060"/>
              </a:solidFill>
            </a:endParaRPr>
          </a:p>
        </p:txBody>
      </p:sp>
      <p:sp>
        <p:nvSpPr>
          <p:cNvPr id="3" name="Content Placeholder 2">
            <a:extLst>
              <a:ext uri="{FF2B5EF4-FFF2-40B4-BE49-F238E27FC236}">
                <a16:creationId xmlns:a16="http://schemas.microsoft.com/office/drawing/2014/main" id="{2566C82B-ED5B-3E44-99CB-EF57608C47A2}"/>
              </a:ext>
            </a:extLst>
          </p:cNvPr>
          <p:cNvSpPr>
            <a:spLocks noGrp="1"/>
          </p:cNvSpPr>
          <p:nvPr>
            <p:ph idx="4294967295"/>
          </p:nvPr>
        </p:nvSpPr>
        <p:spPr>
          <a:xfrm>
            <a:off x="615279" y="1183231"/>
            <a:ext cx="10868798" cy="4910483"/>
          </a:xfrm>
        </p:spPr>
        <p:txBody>
          <a:bodyPr>
            <a:noAutofit/>
          </a:bodyPr>
          <a:lstStyle/>
          <a:p>
            <a:pPr marL="457200" indent="-457200">
              <a:buFont typeface="+mj-lt"/>
              <a:buAutoNum type="arabicPeriod"/>
            </a:pPr>
            <a:r>
              <a:rPr lang="en-US" sz="2400" dirty="0"/>
              <a:t>Right length — allow extra 10% as plaster bandage shrinks when wet</a:t>
            </a:r>
          </a:p>
          <a:p>
            <a:pPr marL="457200" indent="-457200">
              <a:buFont typeface="+mj-lt"/>
              <a:buAutoNum type="arabicPeriod"/>
            </a:pPr>
            <a:r>
              <a:rPr lang="en-US" sz="2400" dirty="0"/>
              <a:t>Shaped, e.g. fanned if needed</a:t>
            </a:r>
          </a:p>
          <a:p>
            <a:pPr marL="457200" indent="-457200">
              <a:buFont typeface="+mj-lt"/>
              <a:buAutoNum type="arabicPeriod"/>
            </a:pPr>
            <a:r>
              <a:rPr lang="en-US" sz="2400" dirty="0"/>
              <a:t>Person’s limb is in correct position</a:t>
            </a:r>
          </a:p>
          <a:p>
            <a:r>
              <a:rPr lang="en-US" sz="2400" b="1" dirty="0"/>
              <a:t>Remember</a:t>
            </a:r>
            <a:r>
              <a:rPr lang="en-US" sz="2400" dirty="0"/>
              <a:t>:</a:t>
            </a:r>
          </a:p>
          <a:p>
            <a:r>
              <a:rPr lang="en-US" sz="2400" dirty="0"/>
              <a:t>Use flat of your hands to shape and smooth plaster. </a:t>
            </a:r>
          </a:p>
          <a:p>
            <a:r>
              <a:rPr lang="en-US" sz="2400" dirty="0"/>
              <a:t>Do not use your fingers</a:t>
            </a:r>
          </a:p>
          <a:p>
            <a:pPr marL="0" indent="0">
              <a:buNone/>
            </a:pPr>
            <a:r>
              <a:rPr lang="en-US" sz="2400" dirty="0"/>
              <a:t> </a:t>
            </a:r>
            <a:r>
              <a:rPr lang="en-US" sz="2400" b="1" dirty="0"/>
              <a:t>Circulation and sensation </a:t>
            </a:r>
            <a:r>
              <a:rPr lang="en-US" sz="2400" dirty="0"/>
              <a:t>— after putting on plaster check hands/fingers, feet/toes for color, warmth, sensation, movement, capillary refill, peripheral </a:t>
            </a:r>
            <a:r>
              <a:rPr lang="en-US" sz="2400" dirty="0" err="1"/>
              <a:t>pulses.If</a:t>
            </a:r>
            <a:r>
              <a:rPr lang="en-US" sz="2400" dirty="0"/>
              <a:t> any not normal — take off slab or cast.</a:t>
            </a:r>
          </a:p>
        </p:txBody>
      </p:sp>
    </p:spTree>
    <p:extLst>
      <p:ext uri="{BB962C8B-B14F-4D97-AF65-F5344CB8AC3E}">
        <p14:creationId xmlns:p14="http://schemas.microsoft.com/office/powerpoint/2010/main" val="700938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795779-7065-EE49-BF38-41F8FA6F3866}"/>
              </a:ext>
            </a:extLst>
          </p:cNvPr>
          <p:cNvSpPr>
            <a:spLocks noGrp="1"/>
          </p:cNvSpPr>
          <p:nvPr>
            <p:ph type="title"/>
          </p:nvPr>
        </p:nvSpPr>
        <p:spPr>
          <a:xfrm>
            <a:off x="1215603" y="118323"/>
            <a:ext cx="9137658" cy="1110577"/>
          </a:xfrm>
        </p:spPr>
        <p:txBody>
          <a:bodyPr/>
          <a:lstStyle/>
          <a:p>
            <a:r>
              <a:rPr lang="en-US" b="1" i="1">
                <a:solidFill>
                  <a:srgbClr val="002060"/>
                </a:solidFill>
              </a:rPr>
              <a:t>Measuring and cutting Slabs</a:t>
            </a:r>
          </a:p>
        </p:txBody>
      </p:sp>
      <p:sp>
        <p:nvSpPr>
          <p:cNvPr id="9" name="Content Placeholder 8">
            <a:extLst>
              <a:ext uri="{FF2B5EF4-FFF2-40B4-BE49-F238E27FC236}">
                <a16:creationId xmlns:a16="http://schemas.microsoft.com/office/drawing/2014/main" id="{044F06EB-A962-F746-B0C0-5B3B760957F6}"/>
              </a:ext>
            </a:extLst>
          </p:cNvPr>
          <p:cNvSpPr>
            <a:spLocks noGrp="1"/>
          </p:cNvSpPr>
          <p:nvPr>
            <p:ph idx="1"/>
          </p:nvPr>
        </p:nvSpPr>
        <p:spPr>
          <a:xfrm>
            <a:off x="1097281" y="1845734"/>
            <a:ext cx="5765452" cy="4023360"/>
          </a:xfrm>
        </p:spPr>
        <p:txBody>
          <a:bodyPr>
            <a:normAutofit/>
          </a:bodyPr>
          <a:lstStyle/>
          <a:p>
            <a:r>
              <a:rPr lang="en-US" sz="2400"/>
              <a:t>Measure length of slab with crepe bandage or tape measure </a:t>
            </a:r>
          </a:p>
          <a:p>
            <a:r>
              <a:rPr lang="en-US" sz="2400"/>
              <a:t>Use uninjured limb if injury very painful</a:t>
            </a:r>
          </a:p>
          <a:p>
            <a:r>
              <a:rPr lang="en-US" sz="2400"/>
              <a:t>Lay dry plaster bandage on flat surface to measured length, layer backwards and forwards until right number of layers </a:t>
            </a:r>
          </a:p>
          <a:p>
            <a:r>
              <a:rPr lang="en-US" sz="2400"/>
              <a:t>If plaster bandage not wide enough for limb — layers can be fanned out to widen slab, Weakens slab, so use extra layers</a:t>
            </a:r>
          </a:p>
        </p:txBody>
      </p:sp>
      <p:pic>
        <p:nvPicPr>
          <p:cNvPr id="10" name="Picture 10">
            <a:extLst>
              <a:ext uri="{FF2B5EF4-FFF2-40B4-BE49-F238E27FC236}">
                <a16:creationId xmlns:a16="http://schemas.microsoft.com/office/drawing/2014/main" id="{1007607A-4798-2946-BCC9-22F4C08418B8}"/>
              </a:ext>
            </a:extLst>
          </p:cNvPr>
          <p:cNvPicPr>
            <a:picLocks noChangeAspect="1"/>
          </p:cNvPicPr>
          <p:nvPr/>
        </p:nvPicPr>
        <p:blipFill>
          <a:blip r:embed="rId2"/>
          <a:stretch>
            <a:fillRect/>
          </a:stretch>
        </p:blipFill>
        <p:spPr>
          <a:xfrm>
            <a:off x="7325704" y="1405556"/>
            <a:ext cx="4356116" cy="1233694"/>
          </a:xfrm>
          <a:prstGeom prst="rect">
            <a:avLst/>
          </a:prstGeom>
        </p:spPr>
      </p:pic>
      <p:pic>
        <p:nvPicPr>
          <p:cNvPr id="12" name="Picture 12">
            <a:extLst>
              <a:ext uri="{FF2B5EF4-FFF2-40B4-BE49-F238E27FC236}">
                <a16:creationId xmlns:a16="http://schemas.microsoft.com/office/drawing/2014/main" id="{B771D16E-9867-D741-A2D5-C070344635D7}"/>
              </a:ext>
            </a:extLst>
          </p:cNvPr>
          <p:cNvPicPr>
            <a:picLocks noChangeAspect="1"/>
          </p:cNvPicPr>
          <p:nvPr/>
        </p:nvPicPr>
        <p:blipFill>
          <a:blip r:embed="rId3"/>
          <a:stretch>
            <a:fillRect/>
          </a:stretch>
        </p:blipFill>
        <p:spPr>
          <a:xfrm>
            <a:off x="7315259" y="2934410"/>
            <a:ext cx="4256730" cy="1305601"/>
          </a:xfrm>
          <a:prstGeom prst="rect">
            <a:avLst/>
          </a:prstGeom>
        </p:spPr>
      </p:pic>
      <p:pic>
        <p:nvPicPr>
          <p:cNvPr id="2" name="Picture 2">
            <a:extLst>
              <a:ext uri="{FF2B5EF4-FFF2-40B4-BE49-F238E27FC236}">
                <a16:creationId xmlns:a16="http://schemas.microsoft.com/office/drawing/2014/main" id="{2A87BE6C-5D9B-C344-8FFE-6568E669A49B}"/>
              </a:ext>
            </a:extLst>
          </p:cNvPr>
          <p:cNvPicPr>
            <a:picLocks noChangeAspect="1"/>
          </p:cNvPicPr>
          <p:nvPr/>
        </p:nvPicPr>
        <p:blipFill>
          <a:blip r:embed="rId4"/>
          <a:stretch>
            <a:fillRect/>
          </a:stretch>
        </p:blipFill>
        <p:spPr>
          <a:xfrm>
            <a:off x="7388618" y="4648615"/>
            <a:ext cx="4293201" cy="1548285"/>
          </a:xfrm>
          <a:prstGeom prst="rect">
            <a:avLst/>
          </a:prstGeom>
        </p:spPr>
      </p:pic>
    </p:spTree>
    <p:extLst>
      <p:ext uri="{BB962C8B-B14F-4D97-AF65-F5344CB8AC3E}">
        <p14:creationId xmlns:p14="http://schemas.microsoft.com/office/powerpoint/2010/main" val="3926796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940ED-A032-A140-93AF-515BE91731BC}"/>
              </a:ext>
            </a:extLst>
          </p:cNvPr>
          <p:cNvSpPr>
            <a:spLocks noGrp="1"/>
          </p:cNvSpPr>
          <p:nvPr>
            <p:ph type="title"/>
          </p:nvPr>
        </p:nvSpPr>
        <p:spPr/>
        <p:txBody>
          <a:bodyPr/>
          <a:lstStyle/>
          <a:p>
            <a:r>
              <a:rPr lang="en-US"/>
              <a:t>Wetting Slab</a:t>
            </a:r>
          </a:p>
        </p:txBody>
      </p:sp>
      <p:sp>
        <p:nvSpPr>
          <p:cNvPr id="3" name="Content Placeholder 2">
            <a:extLst>
              <a:ext uri="{FF2B5EF4-FFF2-40B4-BE49-F238E27FC236}">
                <a16:creationId xmlns:a16="http://schemas.microsoft.com/office/drawing/2014/main" id="{41903FB0-6E9D-7949-9325-BF1B661A9FBF}"/>
              </a:ext>
            </a:extLst>
          </p:cNvPr>
          <p:cNvSpPr>
            <a:spLocks noGrp="1"/>
          </p:cNvSpPr>
          <p:nvPr>
            <p:ph idx="1"/>
          </p:nvPr>
        </p:nvSpPr>
        <p:spPr>
          <a:xfrm>
            <a:off x="1097281" y="1845733"/>
            <a:ext cx="3115018" cy="4472713"/>
          </a:xfrm>
        </p:spPr>
        <p:txBody>
          <a:bodyPr>
            <a:normAutofit lnSpcReduction="10000"/>
          </a:bodyPr>
          <a:lstStyle/>
          <a:p>
            <a:pPr marL="457200" indent="-457200">
              <a:buFont typeface="+mj-lt"/>
              <a:buAutoNum type="arabicPeriod"/>
            </a:pPr>
            <a:r>
              <a:rPr lang="en-US"/>
              <a:t>Lift slab by holding one looped end, lower into water until whole slab wet</a:t>
            </a:r>
          </a:p>
          <a:p>
            <a:pPr marL="457200" indent="-457200">
              <a:buFont typeface="+mj-lt"/>
              <a:buAutoNum type="arabicPeriod"/>
            </a:pPr>
            <a:r>
              <a:rPr lang="en-US"/>
              <a:t>Hold long slabs (eg full leg) in concertina shape so they fit in water bowl</a:t>
            </a:r>
          </a:p>
          <a:p>
            <a:pPr marL="457200" indent="-457200">
              <a:buFont typeface="+mj-lt"/>
              <a:buAutoNum type="arabicPeriod"/>
            </a:pPr>
            <a:r>
              <a:rPr lang="en-US"/>
              <a:t>Hold under water until bubbles stop</a:t>
            </a:r>
          </a:p>
          <a:p>
            <a:pPr marL="457200" indent="-457200">
              <a:buFont typeface="+mj-lt"/>
              <a:buAutoNum type="arabicPeriod"/>
            </a:pPr>
            <a:r>
              <a:rPr lang="en-US"/>
              <a:t>Lift slab out by holding upright</a:t>
            </a:r>
          </a:p>
          <a:p>
            <a:pPr marL="457200" indent="-457200">
              <a:buFont typeface="+mj-lt"/>
              <a:buAutoNum type="arabicPeriod"/>
            </a:pPr>
            <a:r>
              <a:rPr lang="en-US"/>
              <a:t>Run 2 fingers down length to squeeze out excess water</a:t>
            </a:r>
          </a:p>
        </p:txBody>
      </p:sp>
      <p:pic>
        <p:nvPicPr>
          <p:cNvPr id="8" name="Picture 8">
            <a:extLst>
              <a:ext uri="{FF2B5EF4-FFF2-40B4-BE49-F238E27FC236}">
                <a16:creationId xmlns:a16="http://schemas.microsoft.com/office/drawing/2014/main" id="{855C79B0-6B8C-C947-93C7-696FF70CCE90}"/>
              </a:ext>
            </a:extLst>
          </p:cNvPr>
          <p:cNvPicPr>
            <a:picLocks noChangeAspect="1"/>
          </p:cNvPicPr>
          <p:nvPr/>
        </p:nvPicPr>
        <p:blipFill>
          <a:blip r:embed="rId2"/>
          <a:stretch>
            <a:fillRect/>
          </a:stretch>
        </p:blipFill>
        <p:spPr>
          <a:xfrm>
            <a:off x="5023873" y="3242049"/>
            <a:ext cx="3800975" cy="1502703"/>
          </a:xfrm>
          <a:prstGeom prst="rect">
            <a:avLst/>
          </a:prstGeom>
        </p:spPr>
      </p:pic>
      <p:pic>
        <p:nvPicPr>
          <p:cNvPr id="7" name="Picture 8">
            <a:extLst>
              <a:ext uri="{FF2B5EF4-FFF2-40B4-BE49-F238E27FC236}">
                <a16:creationId xmlns:a16="http://schemas.microsoft.com/office/drawing/2014/main" id="{6504BFB3-6035-B340-BF99-A533943742E1}"/>
              </a:ext>
            </a:extLst>
          </p:cNvPr>
          <p:cNvPicPr>
            <a:picLocks noChangeAspect="1"/>
          </p:cNvPicPr>
          <p:nvPr/>
        </p:nvPicPr>
        <p:blipFill>
          <a:blip r:embed="rId3"/>
          <a:stretch>
            <a:fillRect/>
          </a:stretch>
        </p:blipFill>
        <p:spPr>
          <a:xfrm>
            <a:off x="8941066" y="1737360"/>
            <a:ext cx="2016224" cy="3622368"/>
          </a:xfrm>
          <a:prstGeom prst="rect">
            <a:avLst/>
          </a:prstGeom>
        </p:spPr>
      </p:pic>
      <p:pic>
        <p:nvPicPr>
          <p:cNvPr id="4" name="Picture 4" title="1.">
            <a:extLst>
              <a:ext uri="{FF2B5EF4-FFF2-40B4-BE49-F238E27FC236}">
                <a16:creationId xmlns:a16="http://schemas.microsoft.com/office/drawing/2014/main" id="{8F8DEC30-E096-B34A-BD65-06911A0F32AE}"/>
              </a:ext>
            </a:extLst>
          </p:cNvPr>
          <p:cNvPicPr>
            <a:picLocks noChangeAspect="1"/>
          </p:cNvPicPr>
          <p:nvPr/>
        </p:nvPicPr>
        <p:blipFill>
          <a:blip r:embed="rId4"/>
          <a:stretch>
            <a:fillRect/>
          </a:stretch>
        </p:blipFill>
        <p:spPr>
          <a:xfrm>
            <a:off x="5023872" y="0"/>
            <a:ext cx="3105621" cy="2809125"/>
          </a:xfrm>
          <a:prstGeom prst="rect">
            <a:avLst/>
          </a:prstGeom>
        </p:spPr>
      </p:pic>
    </p:spTree>
    <p:extLst>
      <p:ext uri="{BB962C8B-B14F-4D97-AF65-F5344CB8AC3E}">
        <p14:creationId xmlns:p14="http://schemas.microsoft.com/office/powerpoint/2010/main" val="1800324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E1832-1F15-BB43-BF73-2403BC18F26B}"/>
              </a:ext>
            </a:extLst>
          </p:cNvPr>
          <p:cNvSpPr>
            <a:spLocks noGrp="1"/>
          </p:cNvSpPr>
          <p:nvPr>
            <p:ph type="title" idx="4294967295"/>
          </p:nvPr>
        </p:nvSpPr>
        <p:spPr>
          <a:xfrm>
            <a:off x="0" y="0"/>
            <a:ext cx="12192000" cy="895350"/>
          </a:xfrm>
          <a:solidFill>
            <a:schemeClr val="accent1">
              <a:lumMod val="20000"/>
              <a:lumOff val="80000"/>
            </a:schemeClr>
          </a:solidFill>
        </p:spPr>
        <p:txBody>
          <a:bodyPr>
            <a:normAutofit/>
          </a:bodyPr>
          <a:lstStyle/>
          <a:p>
            <a:pPr algn="ctr"/>
            <a:r>
              <a:rPr lang="en-US" b="1" dirty="0">
                <a:solidFill>
                  <a:srgbClr val="002060"/>
                </a:solidFill>
              </a:rPr>
              <a:t>APPLYING</a:t>
            </a:r>
          </a:p>
        </p:txBody>
      </p:sp>
      <p:sp>
        <p:nvSpPr>
          <p:cNvPr id="3" name="Content Placeholder 2">
            <a:extLst>
              <a:ext uri="{FF2B5EF4-FFF2-40B4-BE49-F238E27FC236}">
                <a16:creationId xmlns:a16="http://schemas.microsoft.com/office/drawing/2014/main" id="{6D99BC33-4A48-3A4D-A8E0-0CC854091F22}"/>
              </a:ext>
            </a:extLst>
          </p:cNvPr>
          <p:cNvSpPr>
            <a:spLocks noGrp="1"/>
          </p:cNvSpPr>
          <p:nvPr>
            <p:ph idx="4294967295"/>
          </p:nvPr>
        </p:nvSpPr>
        <p:spPr>
          <a:xfrm>
            <a:off x="176981" y="895350"/>
            <a:ext cx="11906864" cy="5375275"/>
          </a:xfrm>
        </p:spPr>
        <p:txBody>
          <a:bodyPr numCol="2">
            <a:normAutofit fontScale="92500" lnSpcReduction="10000"/>
          </a:bodyPr>
          <a:lstStyle/>
          <a:p>
            <a:pPr marL="457200" indent="-457200">
              <a:buFont typeface="+mj-lt"/>
              <a:buAutoNum type="arabicPeriod"/>
            </a:pPr>
            <a:r>
              <a:rPr lang="en-US" sz="2800" dirty="0"/>
              <a:t>Check position of limb, fingers/toes. </a:t>
            </a:r>
          </a:p>
          <a:p>
            <a:pPr marL="457200" indent="-457200">
              <a:buFont typeface="+mj-lt"/>
              <a:buAutoNum type="arabicPeriod"/>
            </a:pPr>
            <a:r>
              <a:rPr lang="en-US" sz="2800" dirty="0"/>
              <a:t>Ask helper to hold, if needed Lay slab. Start at knuckles/wrist/toes (extremities) and go towards body</a:t>
            </a:r>
          </a:p>
          <a:p>
            <a:pPr marL="457200" indent="-457200">
              <a:buFont typeface="+mj-lt"/>
              <a:buAutoNum type="arabicPeriod"/>
            </a:pPr>
            <a:r>
              <a:rPr lang="en-US" sz="2800" dirty="0"/>
              <a:t>Use flat of your hands to shape around joints and smooth as you go. Smooth from fingers/hands or toes/feet towards body</a:t>
            </a:r>
          </a:p>
          <a:p>
            <a:pPr marL="457200" indent="-457200">
              <a:buFont typeface="+mj-lt"/>
              <a:buAutoNum type="arabicPeriod"/>
            </a:pPr>
            <a:r>
              <a:rPr lang="en-US" sz="2800" dirty="0"/>
              <a:t>Fold ends of stockinette and plaster wool back over ends of slab to protect skin</a:t>
            </a:r>
          </a:p>
          <a:p>
            <a:pPr marL="457200" indent="-457200">
              <a:buFont typeface="+mj-lt"/>
              <a:buAutoNum type="arabicPeriod"/>
            </a:pPr>
            <a:r>
              <a:rPr lang="en-US" sz="2800" dirty="0"/>
              <a:t>Bandage around slab and limb with damp crepe bandage to keep slab firmly in place. Bandage from end of limb/slab towards body</a:t>
            </a:r>
          </a:p>
          <a:p>
            <a:pPr marL="457200" indent="-457200">
              <a:buFont typeface="+mj-lt"/>
              <a:buAutoNum type="arabicPeriod"/>
            </a:pPr>
            <a:r>
              <a:rPr lang="en-US" sz="2800" dirty="0"/>
              <a:t>Hold limb in correct position for 3 minutes</a:t>
            </a:r>
          </a:p>
          <a:p>
            <a:pPr marL="457200" indent="-457200">
              <a:buFont typeface="+mj-lt"/>
              <a:buAutoNum type="arabicPeriod"/>
            </a:pPr>
            <a:r>
              <a:rPr lang="en-US" sz="2800" dirty="0"/>
              <a:t>Put arm in sling, keep leg lifted, e.g. on pillows</a:t>
            </a:r>
          </a:p>
          <a:p>
            <a:pPr marL="457200" indent="-457200">
              <a:buFont typeface="+mj-lt"/>
              <a:buAutoNum type="arabicPeriod"/>
            </a:pPr>
            <a:r>
              <a:rPr lang="en-US" sz="2800" dirty="0"/>
              <a:t>Clear away equipment</a:t>
            </a:r>
          </a:p>
          <a:p>
            <a:pPr marL="457200" indent="-457200">
              <a:buFont typeface="+mj-lt"/>
              <a:buAutoNum type="arabicPeriod"/>
            </a:pPr>
            <a:r>
              <a:rPr lang="en-US" sz="2800" dirty="0"/>
              <a:t>Check circulation and sensation</a:t>
            </a:r>
          </a:p>
          <a:p>
            <a:pPr marL="457200" indent="-457200">
              <a:buFont typeface="+mj-lt"/>
              <a:buAutoNum type="arabicPeriod"/>
            </a:pPr>
            <a:r>
              <a:rPr lang="en-US" sz="2800" dirty="0"/>
              <a:t>If slab being left in place as main treatment — tell person to undo bandage every day and rebandage firmly, or slab will get loose as swelling goes down</a:t>
            </a:r>
          </a:p>
          <a:p>
            <a:pPr marL="457200" indent="-457200">
              <a:buFont typeface="+mj-lt"/>
              <a:buAutoNum type="arabicPeriod"/>
            </a:pPr>
            <a:r>
              <a:rPr lang="en-US" sz="2800" dirty="0"/>
              <a:t>Organize specialist review</a:t>
            </a:r>
          </a:p>
        </p:txBody>
      </p:sp>
    </p:spTree>
    <p:extLst>
      <p:ext uri="{BB962C8B-B14F-4D97-AF65-F5344CB8AC3E}">
        <p14:creationId xmlns:p14="http://schemas.microsoft.com/office/powerpoint/2010/main" val="2822968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C728B-413C-134D-80CB-35791B074B72}"/>
              </a:ext>
            </a:extLst>
          </p:cNvPr>
          <p:cNvSpPr>
            <a:spLocks noGrp="1"/>
          </p:cNvSpPr>
          <p:nvPr>
            <p:ph type="title" idx="4294967295"/>
          </p:nvPr>
        </p:nvSpPr>
        <p:spPr>
          <a:xfrm>
            <a:off x="0" y="287338"/>
            <a:ext cx="10799763" cy="1096962"/>
          </a:xfrm>
        </p:spPr>
        <p:txBody>
          <a:bodyPr>
            <a:normAutofit fontScale="90000"/>
          </a:bodyPr>
          <a:lstStyle/>
          <a:p>
            <a:r>
              <a:rPr lang="en-US" sz="4400" b="1" i="1" dirty="0">
                <a:solidFill>
                  <a:srgbClr val="002060"/>
                </a:solidFill>
              </a:rPr>
              <a:t>Lower arm slab — radial or universal Used for Colle’s or distal forearm fractures.</a:t>
            </a:r>
          </a:p>
        </p:txBody>
      </p:sp>
      <p:sp>
        <p:nvSpPr>
          <p:cNvPr id="3" name="Content Placeholder 2">
            <a:extLst>
              <a:ext uri="{FF2B5EF4-FFF2-40B4-BE49-F238E27FC236}">
                <a16:creationId xmlns:a16="http://schemas.microsoft.com/office/drawing/2014/main" id="{CB93DABC-FFAC-3249-97A8-3CDA10F350D5}"/>
              </a:ext>
            </a:extLst>
          </p:cNvPr>
          <p:cNvSpPr>
            <a:spLocks noGrp="1"/>
          </p:cNvSpPr>
          <p:nvPr>
            <p:ph sz="half" idx="4294967295"/>
          </p:nvPr>
        </p:nvSpPr>
        <p:spPr>
          <a:xfrm>
            <a:off x="127818" y="1384301"/>
            <a:ext cx="8023124" cy="4838700"/>
          </a:xfrm>
        </p:spPr>
        <p:txBody>
          <a:bodyPr>
            <a:noAutofit/>
          </a:bodyPr>
          <a:lstStyle/>
          <a:p>
            <a:pPr marL="0" indent="0">
              <a:buNone/>
            </a:pPr>
            <a:r>
              <a:rPr lang="en-US" sz="2400" b="1" dirty="0"/>
              <a:t> Applying</a:t>
            </a:r>
          </a:p>
          <a:p>
            <a:pPr marL="457200" indent="-457200">
              <a:buFont typeface="+mj-lt"/>
              <a:buAutoNum type="arabicPeriod"/>
            </a:pPr>
            <a:r>
              <a:rPr lang="en-US" sz="2400" dirty="0"/>
              <a:t>Wet plaster, lay slab on upper forearm from base of knuckles to 3 finger widths below elbow crease</a:t>
            </a:r>
          </a:p>
          <a:p>
            <a:pPr marL="457200" indent="-457200">
              <a:buFont typeface="+mj-lt"/>
              <a:buAutoNum type="arabicPeriod"/>
            </a:pPr>
            <a:r>
              <a:rPr lang="en-US" sz="2400" dirty="0"/>
              <a:t>Displaced Colle’s — ulna deviation and wrist flexion</a:t>
            </a:r>
          </a:p>
          <a:p>
            <a:pPr marL="457200" indent="-457200">
              <a:buFont typeface="+mj-lt"/>
              <a:buAutoNum type="arabicPeriod"/>
            </a:pPr>
            <a:r>
              <a:rPr lang="en-US" sz="2400" dirty="0"/>
              <a:t>Undisplaced Colle’s — neutral position (10° wrist extension) </a:t>
            </a:r>
          </a:p>
          <a:p>
            <a:pPr marL="457200" indent="-457200">
              <a:buFont typeface="+mj-lt"/>
              <a:buAutoNum type="arabicPeriod"/>
            </a:pPr>
            <a:r>
              <a:rPr lang="en-US" sz="2400" dirty="0"/>
              <a:t>Use flat of your hands to shape and smooth as you go, over wrist and up arm. </a:t>
            </a:r>
          </a:p>
          <a:p>
            <a:pPr marL="457200" indent="-457200">
              <a:buFont typeface="+mj-lt"/>
              <a:buAutoNum type="arabicPeriod"/>
            </a:pPr>
            <a:r>
              <a:rPr lang="en-US" sz="2400" dirty="0"/>
              <a:t>Thumb joint moves freely — thumb and little finger can touch. </a:t>
            </a:r>
          </a:p>
          <a:p>
            <a:pPr marL="457200" indent="-457200">
              <a:buFont typeface="+mj-lt"/>
              <a:buAutoNum type="arabicPeriod"/>
            </a:pPr>
            <a:r>
              <a:rPr lang="en-US" sz="2400" dirty="0"/>
              <a:t>Metacarpophalangeal joints have full 90° flexion</a:t>
            </a:r>
          </a:p>
        </p:txBody>
      </p:sp>
      <p:pic>
        <p:nvPicPr>
          <p:cNvPr id="6" name="Picture 6">
            <a:extLst>
              <a:ext uri="{FF2B5EF4-FFF2-40B4-BE49-F238E27FC236}">
                <a16:creationId xmlns:a16="http://schemas.microsoft.com/office/drawing/2014/main" id="{2FA762C9-A32E-F94B-B7C6-A9F04AD6B30C}"/>
              </a:ext>
            </a:extLst>
          </p:cNvPr>
          <p:cNvPicPr>
            <a:picLocks noGrp="1" noChangeAspect="1"/>
          </p:cNvPicPr>
          <p:nvPr>
            <p:ph sz="half" idx="4294967295"/>
          </p:nvPr>
        </p:nvPicPr>
        <p:blipFill>
          <a:blip r:embed="rId2"/>
          <a:stretch>
            <a:fillRect/>
          </a:stretch>
        </p:blipFill>
        <p:spPr>
          <a:xfrm>
            <a:off x="8424863" y="1182688"/>
            <a:ext cx="3767137" cy="1781175"/>
          </a:xfrm>
          <a:prstGeom prst="rect">
            <a:avLst/>
          </a:prstGeom>
        </p:spPr>
      </p:pic>
      <p:pic>
        <p:nvPicPr>
          <p:cNvPr id="8" name="Picture 8">
            <a:extLst>
              <a:ext uri="{FF2B5EF4-FFF2-40B4-BE49-F238E27FC236}">
                <a16:creationId xmlns:a16="http://schemas.microsoft.com/office/drawing/2014/main" id="{2553D935-CD43-9541-AD30-8EBADD37C45C}"/>
              </a:ext>
            </a:extLst>
          </p:cNvPr>
          <p:cNvPicPr>
            <a:picLocks noChangeAspect="1"/>
          </p:cNvPicPr>
          <p:nvPr/>
        </p:nvPicPr>
        <p:blipFill>
          <a:blip r:embed="rId3"/>
          <a:stretch>
            <a:fillRect/>
          </a:stretch>
        </p:blipFill>
        <p:spPr>
          <a:xfrm>
            <a:off x="8223387" y="2963413"/>
            <a:ext cx="3406598" cy="1379039"/>
          </a:xfrm>
          <a:prstGeom prst="rect">
            <a:avLst/>
          </a:prstGeom>
        </p:spPr>
      </p:pic>
      <p:pic>
        <p:nvPicPr>
          <p:cNvPr id="4" name="Picture 4">
            <a:extLst>
              <a:ext uri="{FF2B5EF4-FFF2-40B4-BE49-F238E27FC236}">
                <a16:creationId xmlns:a16="http://schemas.microsoft.com/office/drawing/2014/main" id="{316122AB-E2F3-084B-AF1B-E3DAF3418C3D}"/>
              </a:ext>
            </a:extLst>
          </p:cNvPr>
          <p:cNvPicPr>
            <a:picLocks noChangeAspect="1"/>
          </p:cNvPicPr>
          <p:nvPr/>
        </p:nvPicPr>
        <p:blipFill>
          <a:blip r:embed="rId4"/>
          <a:stretch>
            <a:fillRect/>
          </a:stretch>
        </p:blipFill>
        <p:spPr>
          <a:xfrm>
            <a:off x="8300909" y="4579100"/>
            <a:ext cx="3251554" cy="1644688"/>
          </a:xfrm>
          <a:prstGeom prst="rect">
            <a:avLst/>
          </a:prstGeom>
        </p:spPr>
      </p:pic>
    </p:spTree>
    <p:extLst>
      <p:ext uri="{BB962C8B-B14F-4D97-AF65-F5344CB8AC3E}">
        <p14:creationId xmlns:p14="http://schemas.microsoft.com/office/powerpoint/2010/main" val="1000011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E9E07-454B-734A-ABF0-1A9F574EA3F3}"/>
              </a:ext>
            </a:extLst>
          </p:cNvPr>
          <p:cNvSpPr>
            <a:spLocks noGrp="1"/>
          </p:cNvSpPr>
          <p:nvPr>
            <p:ph type="title" idx="4294967295"/>
          </p:nvPr>
        </p:nvSpPr>
        <p:spPr>
          <a:xfrm>
            <a:off x="0" y="1"/>
            <a:ext cx="12192000" cy="825909"/>
          </a:xfrm>
        </p:spPr>
        <p:txBody>
          <a:bodyPr>
            <a:normAutofit/>
          </a:bodyPr>
          <a:lstStyle/>
          <a:p>
            <a:pPr algn="ctr"/>
            <a:r>
              <a:rPr lang="en-US" b="1" i="1">
                <a:solidFill>
                  <a:srgbClr val="002060"/>
                </a:solidFill>
              </a:rPr>
              <a:t>Lower arm Slab- Scaphoid</a:t>
            </a:r>
          </a:p>
        </p:txBody>
      </p:sp>
      <p:sp>
        <p:nvSpPr>
          <p:cNvPr id="3" name="Content Placeholder 2">
            <a:extLst>
              <a:ext uri="{FF2B5EF4-FFF2-40B4-BE49-F238E27FC236}">
                <a16:creationId xmlns:a16="http://schemas.microsoft.com/office/drawing/2014/main" id="{9143F16B-4605-3447-9E62-2955988AB4F0}"/>
              </a:ext>
            </a:extLst>
          </p:cNvPr>
          <p:cNvSpPr>
            <a:spLocks noGrp="1"/>
          </p:cNvSpPr>
          <p:nvPr>
            <p:ph idx="4294967295"/>
          </p:nvPr>
        </p:nvSpPr>
        <p:spPr>
          <a:xfrm>
            <a:off x="275303" y="1032387"/>
            <a:ext cx="8082116" cy="5262051"/>
          </a:xfrm>
        </p:spPr>
        <p:txBody>
          <a:bodyPr>
            <a:normAutofit lnSpcReduction="10000"/>
          </a:bodyPr>
          <a:lstStyle/>
          <a:p>
            <a:r>
              <a:rPr lang="en-US" sz="2400" dirty="0"/>
              <a:t>Used for fracture of scaphoid bone or first metacarpal that hasn't moved out of alignment (not displaced).Used for soft tissue injury to/around thumb.</a:t>
            </a:r>
          </a:p>
          <a:p>
            <a:r>
              <a:rPr lang="en-US" sz="2400" dirty="0"/>
              <a:t>What you do?  Preparation :-  </a:t>
            </a:r>
          </a:p>
          <a:p>
            <a:pPr marL="457200" indent="-457200">
              <a:buFont typeface="+mj-lt"/>
              <a:buAutoNum type="arabicPeriod"/>
            </a:pPr>
            <a:r>
              <a:rPr lang="en-US" sz="2400" dirty="0"/>
              <a:t>Person sits in comfortable chair or lies on examination couch, with arm as straight as possible</a:t>
            </a:r>
          </a:p>
          <a:p>
            <a:pPr marL="457200" indent="-457200">
              <a:buFont typeface="+mj-lt"/>
              <a:buAutoNum type="arabicPeriod"/>
            </a:pPr>
            <a:r>
              <a:rPr lang="en-US" sz="2400" dirty="0"/>
              <a:t>Put on stockinette and plaster wool — around thumb, across palm to middle of elbow</a:t>
            </a:r>
          </a:p>
          <a:p>
            <a:pPr marL="457200" indent="-457200">
              <a:buFont typeface="+mj-lt"/>
              <a:buAutoNum type="arabicPeriod"/>
            </a:pPr>
            <a:r>
              <a:rPr lang="en-US" sz="2400" dirty="0"/>
              <a:t>Put 2 extra layers of wool around thumb</a:t>
            </a:r>
          </a:p>
          <a:p>
            <a:pPr marL="457200" indent="-457200">
              <a:buFont typeface="+mj-lt"/>
              <a:buAutoNum type="arabicPeriod"/>
            </a:pPr>
            <a:r>
              <a:rPr lang="en-US" sz="2400" dirty="0"/>
              <a:t>Measure inside of arm from center of palm to 3 finger widths below crease of elbow — elbow joint must move freely</a:t>
            </a:r>
          </a:p>
          <a:p>
            <a:pPr marL="457200" indent="-457200">
              <a:buFont typeface="+mj-lt"/>
              <a:buAutoNum type="arabicPeriod"/>
            </a:pPr>
            <a:r>
              <a:rPr lang="en-US" sz="2400" dirty="0"/>
              <a:t>Make slab and cut to fit around thumb and clear knuckles — echidna template —Put arm and hand/fingers in line </a:t>
            </a:r>
          </a:p>
        </p:txBody>
      </p:sp>
      <p:pic>
        <p:nvPicPr>
          <p:cNvPr id="5" name="Picture 5">
            <a:extLst>
              <a:ext uri="{FF2B5EF4-FFF2-40B4-BE49-F238E27FC236}">
                <a16:creationId xmlns:a16="http://schemas.microsoft.com/office/drawing/2014/main" id="{9AD9C341-717F-0B47-9D5E-83D916D23DE9}"/>
              </a:ext>
            </a:extLst>
          </p:cNvPr>
          <p:cNvPicPr>
            <a:picLocks noChangeAspect="1"/>
          </p:cNvPicPr>
          <p:nvPr/>
        </p:nvPicPr>
        <p:blipFill>
          <a:blip r:embed="rId2"/>
          <a:stretch>
            <a:fillRect/>
          </a:stretch>
        </p:blipFill>
        <p:spPr>
          <a:xfrm>
            <a:off x="8508823" y="1347322"/>
            <a:ext cx="3407874" cy="1558690"/>
          </a:xfrm>
          <a:prstGeom prst="rect">
            <a:avLst/>
          </a:prstGeom>
        </p:spPr>
      </p:pic>
      <p:pic>
        <p:nvPicPr>
          <p:cNvPr id="7" name="Picture 7">
            <a:extLst>
              <a:ext uri="{FF2B5EF4-FFF2-40B4-BE49-F238E27FC236}">
                <a16:creationId xmlns:a16="http://schemas.microsoft.com/office/drawing/2014/main" id="{AD1DA961-A5E7-7043-9782-B7A303EB93B2}"/>
              </a:ext>
            </a:extLst>
          </p:cNvPr>
          <p:cNvPicPr>
            <a:picLocks noChangeAspect="1"/>
          </p:cNvPicPr>
          <p:nvPr/>
        </p:nvPicPr>
        <p:blipFill>
          <a:blip r:embed="rId3"/>
          <a:stretch>
            <a:fillRect/>
          </a:stretch>
        </p:blipFill>
        <p:spPr>
          <a:xfrm>
            <a:off x="8616570" y="3322724"/>
            <a:ext cx="3466792" cy="1845838"/>
          </a:xfrm>
          <a:prstGeom prst="rect">
            <a:avLst/>
          </a:prstGeom>
        </p:spPr>
      </p:pic>
    </p:spTree>
    <p:extLst>
      <p:ext uri="{BB962C8B-B14F-4D97-AF65-F5344CB8AC3E}">
        <p14:creationId xmlns:p14="http://schemas.microsoft.com/office/powerpoint/2010/main" val="1077028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38A3B5-7E36-CB43-ADB3-C1002F4AA4E7}"/>
              </a:ext>
            </a:extLst>
          </p:cNvPr>
          <p:cNvSpPr txBox="1"/>
          <p:nvPr/>
        </p:nvSpPr>
        <p:spPr>
          <a:xfrm>
            <a:off x="248479" y="721769"/>
            <a:ext cx="6543260" cy="4893647"/>
          </a:xfrm>
          <a:prstGeom prst="rect">
            <a:avLst/>
          </a:prstGeom>
          <a:noFill/>
        </p:spPr>
        <p:txBody>
          <a:bodyPr wrap="square">
            <a:spAutoFit/>
          </a:bodyPr>
          <a:lstStyle/>
          <a:p>
            <a:r>
              <a:rPr lang="en-US" sz="2400" b="1" dirty="0"/>
              <a:t>Applying</a:t>
            </a:r>
            <a:r>
              <a:rPr lang="en-US" dirty="0"/>
              <a:t> : </a:t>
            </a:r>
          </a:p>
          <a:p>
            <a:pPr marL="342900" indent="-342900">
              <a:buFont typeface="+mj-lt"/>
              <a:buAutoNum type="arabicPeriod"/>
            </a:pPr>
            <a:r>
              <a:rPr lang="en-US" sz="2400" dirty="0"/>
              <a:t>Wet plaster, lay slab along thumb (radial) side of arm from just below middle joint of thumb and Centre of back of hand to 3 finger widths below elbow crease</a:t>
            </a:r>
          </a:p>
          <a:p>
            <a:pPr marL="342900" indent="-342900">
              <a:buFont typeface="+mj-lt"/>
              <a:buAutoNum type="arabicPeriod"/>
            </a:pPr>
            <a:r>
              <a:rPr lang="en-US" sz="2400" dirty="0"/>
              <a:t>Slight radial deviation, 20° wrist extension, thumb forward— </a:t>
            </a:r>
            <a:r>
              <a:rPr lang="en-US" sz="2400" b="1" dirty="0">
                <a:solidFill>
                  <a:schemeClr val="bg2">
                    <a:lumMod val="25000"/>
                  </a:schemeClr>
                </a:solidFill>
              </a:rPr>
              <a:t>Glass holding position</a:t>
            </a:r>
            <a:r>
              <a:rPr lang="en-US" sz="2400" dirty="0"/>
              <a:t>.</a:t>
            </a:r>
          </a:p>
          <a:p>
            <a:pPr marL="342900" indent="-342900">
              <a:buFont typeface="+mj-lt"/>
              <a:buAutoNum type="arabicPeriod"/>
            </a:pPr>
            <a:r>
              <a:rPr lang="en-US" sz="2400" dirty="0"/>
              <a:t>Use flat of your hands to shape and smooth as you go, around thumb and up arm</a:t>
            </a:r>
          </a:p>
          <a:p>
            <a:pPr marL="342900" indent="-342900">
              <a:buFont typeface="+mj-lt"/>
              <a:buAutoNum type="arabicPeriod"/>
            </a:pPr>
            <a:r>
              <a:rPr lang="en-US" sz="2400" dirty="0"/>
              <a:t>Joint at base of thumb shouldn't move, but middle joint is free</a:t>
            </a:r>
          </a:p>
          <a:p>
            <a:pPr marL="342900" indent="-342900">
              <a:buFont typeface="+mj-lt"/>
              <a:buAutoNum type="arabicPeriod"/>
            </a:pPr>
            <a:r>
              <a:rPr lang="en-US" sz="2400" dirty="0"/>
              <a:t>Thumb and middle finger should just meet. Like holding a pen</a:t>
            </a:r>
          </a:p>
        </p:txBody>
      </p:sp>
      <p:pic>
        <p:nvPicPr>
          <p:cNvPr id="6" name="Picture 6">
            <a:extLst>
              <a:ext uri="{FF2B5EF4-FFF2-40B4-BE49-F238E27FC236}">
                <a16:creationId xmlns:a16="http://schemas.microsoft.com/office/drawing/2014/main" id="{BB7B4631-66B7-A945-9808-DF9F8CFC8673}"/>
              </a:ext>
            </a:extLst>
          </p:cNvPr>
          <p:cNvPicPr>
            <a:picLocks noChangeAspect="1"/>
          </p:cNvPicPr>
          <p:nvPr/>
        </p:nvPicPr>
        <p:blipFill>
          <a:blip r:embed="rId2"/>
          <a:stretch>
            <a:fillRect/>
          </a:stretch>
        </p:blipFill>
        <p:spPr>
          <a:xfrm>
            <a:off x="7398578" y="929579"/>
            <a:ext cx="3789924" cy="1705466"/>
          </a:xfrm>
          <a:prstGeom prst="rect">
            <a:avLst/>
          </a:prstGeom>
        </p:spPr>
      </p:pic>
      <p:pic>
        <p:nvPicPr>
          <p:cNvPr id="8" name="Picture 8">
            <a:extLst>
              <a:ext uri="{FF2B5EF4-FFF2-40B4-BE49-F238E27FC236}">
                <a16:creationId xmlns:a16="http://schemas.microsoft.com/office/drawing/2014/main" id="{3E0FFFD8-CEA8-4E43-8E30-275A3C514EF2}"/>
              </a:ext>
            </a:extLst>
          </p:cNvPr>
          <p:cNvPicPr>
            <a:picLocks noChangeAspect="1"/>
          </p:cNvPicPr>
          <p:nvPr/>
        </p:nvPicPr>
        <p:blipFill>
          <a:blip r:embed="rId3"/>
          <a:stretch>
            <a:fillRect/>
          </a:stretch>
        </p:blipFill>
        <p:spPr>
          <a:xfrm>
            <a:off x="7397552" y="3441482"/>
            <a:ext cx="3771900" cy="2838450"/>
          </a:xfrm>
          <a:prstGeom prst="rect">
            <a:avLst/>
          </a:prstGeom>
        </p:spPr>
      </p:pic>
    </p:spTree>
    <p:extLst>
      <p:ext uri="{BB962C8B-B14F-4D97-AF65-F5344CB8AC3E}">
        <p14:creationId xmlns:p14="http://schemas.microsoft.com/office/powerpoint/2010/main" val="2305277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0103" y="287338"/>
            <a:ext cx="10992465" cy="735012"/>
          </a:xfrm>
        </p:spPr>
        <p:txBody>
          <a:bodyPr/>
          <a:lstStyle/>
          <a:p>
            <a:pPr algn="ctr"/>
            <a:r>
              <a:rPr lang="en-IN" b="1" i="1" dirty="0"/>
              <a:t>Plaster </a:t>
            </a:r>
            <a:r>
              <a:rPr lang="en-US" b="1" i="1" dirty="0"/>
              <a:t>O</a:t>
            </a:r>
            <a:r>
              <a:rPr lang="en-IN" b="1" i="1" dirty="0"/>
              <a:t>f </a:t>
            </a:r>
            <a:r>
              <a:rPr lang="en-US" b="1" i="1" dirty="0"/>
              <a:t>P</a:t>
            </a:r>
            <a:r>
              <a:rPr lang="en-IN" b="1" i="1" dirty="0"/>
              <a:t>aris- </a:t>
            </a:r>
            <a:r>
              <a:rPr lang="en-US" b="1" i="1" dirty="0"/>
              <a:t>POP</a:t>
            </a:r>
            <a:endParaRPr lang="en-IN" b="1" i="1" dirty="0"/>
          </a:p>
        </p:txBody>
      </p:sp>
      <p:sp>
        <p:nvSpPr>
          <p:cNvPr id="3" name="Content Placeholder 2"/>
          <p:cNvSpPr>
            <a:spLocks noGrp="1"/>
          </p:cNvSpPr>
          <p:nvPr>
            <p:ph idx="4294967295"/>
          </p:nvPr>
        </p:nvSpPr>
        <p:spPr>
          <a:xfrm>
            <a:off x="580103" y="1406525"/>
            <a:ext cx="10992465" cy="4925449"/>
          </a:xfrm>
        </p:spPr>
        <p:txBody>
          <a:bodyPr>
            <a:noAutofit/>
          </a:bodyPr>
          <a:lstStyle/>
          <a:p>
            <a:pPr marL="457200" indent="-457200">
              <a:buFont typeface="+mj-lt"/>
              <a:buAutoNum type="arabicPeriod"/>
            </a:pPr>
            <a:r>
              <a:rPr lang="en-IN" sz="2800" dirty="0"/>
              <a:t>POP has been used since early egyptian times for decorating walls, but it is being used for orthopaedics since the 1800s.</a:t>
            </a:r>
          </a:p>
          <a:p>
            <a:pPr marL="457200" indent="-457200">
              <a:buFont typeface="+mj-lt"/>
              <a:buAutoNum type="arabicPeriod"/>
            </a:pPr>
            <a:r>
              <a:rPr lang="en-IN" sz="2800" dirty="0"/>
              <a:t>The Term Plaster of Paris originated from an accident to a house built on a deposit of gypsum, near Paris. The house burnt down. When rain fell on baked mud of the floors it was noted that footprints in mud set rock hard.</a:t>
            </a:r>
          </a:p>
          <a:p>
            <a:pPr marL="457200" indent="-457200">
              <a:buFont typeface="+mj-lt"/>
              <a:buAutoNum type="arabicPeriod"/>
            </a:pPr>
            <a:r>
              <a:rPr lang="en-IN" sz="2800" dirty="0"/>
              <a:t>Casting properties of POP first observed when a house in </a:t>
            </a:r>
            <a:r>
              <a:rPr lang="en-IN" sz="2800" dirty="0" err="1"/>
              <a:t>paris</a:t>
            </a:r>
            <a:r>
              <a:rPr lang="en-IN" sz="2800" dirty="0"/>
              <a:t> built on gypsum burnt down. It was found after rain fell, that the footprints in the mud were caked upon drying .</a:t>
            </a:r>
          </a:p>
          <a:p>
            <a:pPr marL="457200" indent="-457200">
              <a:buFont typeface="+mj-lt"/>
              <a:buAutoNum type="arabicPeriod"/>
            </a:pPr>
            <a:r>
              <a:rPr lang="en-IN" sz="2800" dirty="0"/>
              <a:t>Pop bandages were first used in fracture by Antonius Matthysen,A Dutch army surgeon in 1852.</a:t>
            </a:r>
          </a:p>
        </p:txBody>
      </p:sp>
    </p:spTree>
    <p:extLst>
      <p:ext uri="{BB962C8B-B14F-4D97-AF65-F5344CB8AC3E}">
        <p14:creationId xmlns:p14="http://schemas.microsoft.com/office/powerpoint/2010/main" val="1063948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0FF54C-81B1-CB49-94A9-FE277A3D50AE}"/>
              </a:ext>
            </a:extLst>
          </p:cNvPr>
          <p:cNvSpPr>
            <a:spLocks noGrp="1"/>
          </p:cNvSpPr>
          <p:nvPr>
            <p:ph type="title"/>
          </p:nvPr>
        </p:nvSpPr>
        <p:spPr/>
        <p:txBody>
          <a:bodyPr/>
          <a:lstStyle/>
          <a:p>
            <a:r>
              <a:rPr lang="en-US" b="1" i="1">
                <a:solidFill>
                  <a:srgbClr val="7030A0"/>
                </a:solidFill>
              </a:rPr>
              <a:t>Full Arm Slab</a:t>
            </a:r>
          </a:p>
        </p:txBody>
      </p:sp>
      <p:sp>
        <p:nvSpPr>
          <p:cNvPr id="5" name="Content Placeholder 4">
            <a:extLst>
              <a:ext uri="{FF2B5EF4-FFF2-40B4-BE49-F238E27FC236}">
                <a16:creationId xmlns:a16="http://schemas.microsoft.com/office/drawing/2014/main" id="{5F67BA4F-65AB-FC4F-B80E-22F56D937E78}"/>
              </a:ext>
            </a:extLst>
          </p:cNvPr>
          <p:cNvSpPr>
            <a:spLocks noGrp="1"/>
          </p:cNvSpPr>
          <p:nvPr>
            <p:ph idx="1"/>
          </p:nvPr>
        </p:nvSpPr>
        <p:spPr>
          <a:xfrm>
            <a:off x="1097280" y="1737360"/>
            <a:ext cx="7646788" cy="4581087"/>
          </a:xfrm>
        </p:spPr>
        <p:txBody>
          <a:bodyPr>
            <a:normAutofit lnSpcReduction="10000"/>
          </a:bodyPr>
          <a:lstStyle/>
          <a:p>
            <a:r>
              <a:rPr lang="en-US" dirty="0"/>
              <a:t>Used for fracture of middle and proximal thirds of radius or ulnar or lower humerus that hasn't moved out of alignment (not displaced).</a:t>
            </a:r>
          </a:p>
          <a:p>
            <a:r>
              <a:rPr lang="en-US" dirty="0"/>
              <a:t>What you do ? Preparation:- </a:t>
            </a:r>
          </a:p>
          <a:p>
            <a:pPr marL="457200" indent="-457200">
              <a:buFont typeface="+mj-lt"/>
              <a:buAutoNum type="arabicPeriod"/>
            </a:pPr>
            <a:r>
              <a:rPr lang="en-US" dirty="0"/>
              <a:t>Person sits in comfortable chair.</a:t>
            </a:r>
          </a:p>
          <a:p>
            <a:pPr marL="457200" indent="-457200">
              <a:buFont typeface="+mj-lt"/>
              <a:buAutoNum type="arabicPeriod"/>
            </a:pPr>
            <a:r>
              <a:rPr lang="en-US" dirty="0"/>
              <a:t>Get helper to hold person’s elbow at 90°, fingers in air, in ‘nose thumbing’ position.</a:t>
            </a:r>
          </a:p>
          <a:p>
            <a:pPr marL="457200" indent="-457200">
              <a:buFont typeface="+mj-lt"/>
              <a:buAutoNum type="arabicPeriod"/>
            </a:pPr>
            <a:r>
              <a:rPr lang="en-US" dirty="0"/>
              <a:t>Put on stockinette and plaster wool — from fingers to 3 finger widths below armpit, and another layer of wool from tips of fingers to elbow</a:t>
            </a:r>
          </a:p>
          <a:p>
            <a:pPr marL="457200" indent="-457200">
              <a:buFont typeface="+mj-lt"/>
              <a:buAutoNum type="arabicPeriod"/>
            </a:pPr>
            <a:r>
              <a:rPr lang="en-US" dirty="0"/>
              <a:t>Put extra layer of wool around elbow</a:t>
            </a:r>
          </a:p>
          <a:p>
            <a:pPr marL="457200" indent="-457200">
              <a:buFont typeface="+mj-lt"/>
              <a:buAutoNum type="arabicPeriod"/>
            </a:pPr>
            <a:r>
              <a:rPr lang="en-US" dirty="0"/>
              <a:t>Put 2 extra layers of wool around wrist.</a:t>
            </a:r>
          </a:p>
          <a:p>
            <a:pPr marL="457200" indent="-457200">
              <a:buFont typeface="+mj-lt"/>
              <a:buAutoNum type="arabicPeriod"/>
            </a:pPr>
            <a:r>
              <a:rPr lang="en-US" dirty="0"/>
              <a:t>Measure from centre of palm, around outside of elbow, to 3 finger widths below armpit.</a:t>
            </a:r>
          </a:p>
          <a:p>
            <a:pPr marL="457200" indent="-457200">
              <a:buFont typeface="+mj-lt"/>
              <a:buAutoNum type="arabicPeriod"/>
            </a:pPr>
            <a:endParaRPr lang="en-US" dirty="0"/>
          </a:p>
        </p:txBody>
      </p:sp>
      <p:pic>
        <p:nvPicPr>
          <p:cNvPr id="2" name="Picture 3">
            <a:extLst>
              <a:ext uri="{FF2B5EF4-FFF2-40B4-BE49-F238E27FC236}">
                <a16:creationId xmlns:a16="http://schemas.microsoft.com/office/drawing/2014/main" id="{3357836C-82DA-4F4F-B5B3-CD5CCC9A4EBE}"/>
              </a:ext>
            </a:extLst>
          </p:cNvPr>
          <p:cNvPicPr>
            <a:picLocks noChangeAspect="1"/>
          </p:cNvPicPr>
          <p:nvPr/>
        </p:nvPicPr>
        <p:blipFill>
          <a:blip r:embed="rId2"/>
          <a:stretch>
            <a:fillRect/>
          </a:stretch>
        </p:blipFill>
        <p:spPr>
          <a:xfrm>
            <a:off x="8963705" y="2091365"/>
            <a:ext cx="2428875" cy="3981450"/>
          </a:xfrm>
          <a:prstGeom prst="rect">
            <a:avLst/>
          </a:prstGeom>
        </p:spPr>
      </p:pic>
    </p:spTree>
    <p:extLst>
      <p:ext uri="{BB962C8B-B14F-4D97-AF65-F5344CB8AC3E}">
        <p14:creationId xmlns:p14="http://schemas.microsoft.com/office/powerpoint/2010/main" val="3140392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C8144D5C-19CA-3346-9F56-F2B455B94C5B}"/>
              </a:ext>
            </a:extLst>
          </p:cNvPr>
          <p:cNvPicPr>
            <a:picLocks noChangeAspect="1"/>
          </p:cNvPicPr>
          <p:nvPr/>
        </p:nvPicPr>
        <p:blipFill>
          <a:blip r:embed="rId2"/>
          <a:stretch>
            <a:fillRect/>
          </a:stretch>
        </p:blipFill>
        <p:spPr>
          <a:xfrm>
            <a:off x="5123385" y="674442"/>
            <a:ext cx="3455031" cy="5147049"/>
          </a:xfrm>
          <a:prstGeom prst="rect">
            <a:avLst/>
          </a:prstGeom>
        </p:spPr>
      </p:pic>
      <p:sp>
        <p:nvSpPr>
          <p:cNvPr id="9" name="TextBox 8">
            <a:extLst>
              <a:ext uri="{FF2B5EF4-FFF2-40B4-BE49-F238E27FC236}">
                <a16:creationId xmlns:a16="http://schemas.microsoft.com/office/drawing/2014/main" id="{DEB4906B-08D7-2A45-80D3-BD9A978EFD81}"/>
              </a:ext>
            </a:extLst>
          </p:cNvPr>
          <p:cNvSpPr txBox="1"/>
          <p:nvPr/>
        </p:nvSpPr>
        <p:spPr>
          <a:xfrm rot="10800000" flipV="1">
            <a:off x="680357" y="1191643"/>
            <a:ext cx="3295295" cy="3539430"/>
          </a:xfrm>
          <a:prstGeom prst="rect">
            <a:avLst/>
          </a:prstGeom>
          <a:noFill/>
        </p:spPr>
        <p:txBody>
          <a:bodyPr wrap="square">
            <a:spAutoFit/>
          </a:bodyPr>
          <a:lstStyle/>
          <a:p>
            <a:r>
              <a:rPr lang="en-US" sz="3200"/>
              <a:t>Make slab. Cut area for thumb, then cut longways slit half way up  slab — elephant with 'legs' template </a:t>
            </a:r>
          </a:p>
        </p:txBody>
      </p:sp>
    </p:spTree>
    <p:extLst>
      <p:ext uri="{BB962C8B-B14F-4D97-AF65-F5344CB8AC3E}">
        <p14:creationId xmlns:p14="http://schemas.microsoft.com/office/powerpoint/2010/main" val="3227252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14B056-AEBB-8F40-8801-179C42AE3928}"/>
              </a:ext>
            </a:extLst>
          </p:cNvPr>
          <p:cNvSpPr txBox="1"/>
          <p:nvPr/>
        </p:nvSpPr>
        <p:spPr>
          <a:xfrm>
            <a:off x="538281" y="414633"/>
            <a:ext cx="8389099" cy="5693866"/>
          </a:xfrm>
          <a:prstGeom prst="rect">
            <a:avLst/>
          </a:prstGeom>
          <a:noFill/>
        </p:spPr>
        <p:txBody>
          <a:bodyPr wrap="square">
            <a:spAutoFit/>
          </a:bodyPr>
          <a:lstStyle/>
          <a:p>
            <a:r>
              <a:rPr lang="en-US" sz="2800" b="1"/>
              <a:t>Applying</a:t>
            </a:r>
            <a:r>
              <a:rPr lang="en-US" sz="2400"/>
              <a:t> </a:t>
            </a:r>
          </a:p>
          <a:p>
            <a:pPr marL="457200" indent="-457200">
              <a:buFont typeface="+mj-lt"/>
              <a:buAutoNum type="arabicPeriod"/>
            </a:pPr>
            <a:r>
              <a:rPr lang="en-US" sz="2400"/>
              <a:t>Wet slab, lay it starting at back of hand, opposite palmar crease</a:t>
            </a:r>
          </a:p>
          <a:p>
            <a:pPr marL="457200" indent="-457200">
              <a:buFont typeface="+mj-lt"/>
              <a:buAutoNum type="arabicPeriod"/>
            </a:pPr>
            <a:r>
              <a:rPr lang="en-US" sz="2400"/>
              <a:t>Shape end strips on either side of elbow. Make sure there is no plaster on elbow, ends don't meet</a:t>
            </a:r>
          </a:p>
          <a:p>
            <a:pPr marL="457200" indent="-457200">
              <a:buFont typeface="+mj-lt"/>
              <a:buAutoNum type="arabicPeriod"/>
            </a:pPr>
            <a:r>
              <a:rPr lang="en-US" sz="2400"/>
              <a:t>Use flat of your hands to shape and smooth as you go, over wrist and up towards armpit</a:t>
            </a:r>
          </a:p>
          <a:p>
            <a:pPr marL="457200" indent="-457200">
              <a:buFont typeface="+mj-lt"/>
              <a:buAutoNum type="arabicPeriod"/>
            </a:pPr>
            <a:r>
              <a:rPr lang="en-US" sz="2400"/>
              <a:t>Make reinforcing strip (5 layers thick) by measuring from mid forearm to mid upper arm. Apply as shown </a:t>
            </a:r>
          </a:p>
          <a:p>
            <a:pPr marL="457200" indent="-457200">
              <a:buFont typeface="+mj-lt"/>
              <a:buAutoNum type="arabicPeriod"/>
            </a:pPr>
            <a:r>
              <a:rPr lang="en-US" sz="2400"/>
              <a:t>Do not have plaster across elbow</a:t>
            </a:r>
          </a:p>
          <a:p>
            <a:pPr marL="457200" indent="-457200">
              <a:buFont typeface="+mj-lt"/>
              <a:buAutoNum type="arabicPeriod"/>
            </a:pPr>
            <a:r>
              <a:rPr lang="en-US" sz="2400"/>
              <a:t>Fold stockinette and plaster wool back over ends of plaster.</a:t>
            </a:r>
          </a:p>
          <a:p>
            <a:pPr marL="457200" indent="-457200">
              <a:buFont typeface="+mj-lt"/>
              <a:buAutoNum type="arabicPeriod"/>
            </a:pPr>
            <a:r>
              <a:rPr lang="en-US" sz="2400"/>
              <a:t>Bandage around slab with damp crepe bandage</a:t>
            </a:r>
          </a:p>
          <a:p>
            <a:pPr marL="457200" indent="-457200">
              <a:buFont typeface="+mj-lt"/>
              <a:buAutoNum type="arabicPeriod"/>
            </a:pPr>
            <a:r>
              <a:rPr lang="en-US" sz="2400"/>
              <a:t>Hold correct position for 3 minutes</a:t>
            </a:r>
          </a:p>
          <a:p>
            <a:pPr marL="457200" indent="-457200">
              <a:buFont typeface="+mj-lt"/>
              <a:buAutoNum type="arabicPeriod"/>
            </a:pPr>
            <a:r>
              <a:rPr lang="en-US" sz="2400"/>
              <a:t>Clear away equipment</a:t>
            </a:r>
          </a:p>
          <a:p>
            <a:pPr marL="457200" indent="-457200">
              <a:buFont typeface="+mj-lt"/>
              <a:buAutoNum type="arabicPeriod"/>
            </a:pPr>
            <a:r>
              <a:rPr lang="en-US" sz="2400"/>
              <a:t>Check circulation and sensation</a:t>
            </a:r>
          </a:p>
        </p:txBody>
      </p:sp>
      <p:pic>
        <p:nvPicPr>
          <p:cNvPr id="2" name="Picture 3">
            <a:extLst>
              <a:ext uri="{FF2B5EF4-FFF2-40B4-BE49-F238E27FC236}">
                <a16:creationId xmlns:a16="http://schemas.microsoft.com/office/drawing/2014/main" id="{A733E832-9082-F74B-A65D-0DB8A85FE9ED}"/>
              </a:ext>
            </a:extLst>
          </p:cNvPr>
          <p:cNvPicPr>
            <a:picLocks noChangeAspect="1"/>
          </p:cNvPicPr>
          <p:nvPr/>
        </p:nvPicPr>
        <p:blipFill>
          <a:blip r:embed="rId2"/>
          <a:stretch>
            <a:fillRect/>
          </a:stretch>
        </p:blipFill>
        <p:spPr>
          <a:xfrm>
            <a:off x="8927380" y="118323"/>
            <a:ext cx="2822089" cy="2934411"/>
          </a:xfrm>
          <a:prstGeom prst="rect">
            <a:avLst/>
          </a:prstGeom>
        </p:spPr>
      </p:pic>
      <p:pic>
        <p:nvPicPr>
          <p:cNvPr id="5" name="Picture 5">
            <a:extLst>
              <a:ext uri="{FF2B5EF4-FFF2-40B4-BE49-F238E27FC236}">
                <a16:creationId xmlns:a16="http://schemas.microsoft.com/office/drawing/2014/main" id="{4F1C9039-AC91-6847-97C6-7CED4ECE85C0}"/>
              </a:ext>
            </a:extLst>
          </p:cNvPr>
          <p:cNvPicPr>
            <a:picLocks noChangeAspect="1"/>
          </p:cNvPicPr>
          <p:nvPr/>
        </p:nvPicPr>
        <p:blipFill>
          <a:blip r:embed="rId3"/>
          <a:stretch>
            <a:fillRect/>
          </a:stretch>
        </p:blipFill>
        <p:spPr>
          <a:xfrm>
            <a:off x="8927380" y="3261566"/>
            <a:ext cx="2680103" cy="2550623"/>
          </a:xfrm>
          <a:prstGeom prst="rect">
            <a:avLst/>
          </a:prstGeom>
        </p:spPr>
      </p:pic>
    </p:spTree>
    <p:extLst>
      <p:ext uri="{BB962C8B-B14F-4D97-AF65-F5344CB8AC3E}">
        <p14:creationId xmlns:p14="http://schemas.microsoft.com/office/powerpoint/2010/main" val="4010204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1ADB76-D0CB-D14F-A27F-001047BFF474}"/>
              </a:ext>
            </a:extLst>
          </p:cNvPr>
          <p:cNvSpPr>
            <a:spLocks noGrp="1"/>
          </p:cNvSpPr>
          <p:nvPr>
            <p:ph type="title"/>
          </p:nvPr>
        </p:nvSpPr>
        <p:spPr>
          <a:xfrm>
            <a:off x="0" y="0"/>
            <a:ext cx="3987484" cy="1810342"/>
          </a:xfrm>
        </p:spPr>
        <p:txBody>
          <a:bodyPr>
            <a:noAutofit/>
          </a:bodyPr>
          <a:lstStyle/>
          <a:p>
            <a:r>
              <a:rPr lang="en-US" sz="4800">
                <a:solidFill>
                  <a:srgbClr val="002060"/>
                </a:solidFill>
              </a:rPr>
              <a:t>LOWER LEG SLAB</a:t>
            </a:r>
          </a:p>
        </p:txBody>
      </p:sp>
      <p:sp>
        <p:nvSpPr>
          <p:cNvPr id="5" name="Content Placeholder 4">
            <a:extLst>
              <a:ext uri="{FF2B5EF4-FFF2-40B4-BE49-F238E27FC236}">
                <a16:creationId xmlns:a16="http://schemas.microsoft.com/office/drawing/2014/main" id="{CAEB2026-DE50-8C4F-9B34-96629BB87386}"/>
              </a:ext>
            </a:extLst>
          </p:cNvPr>
          <p:cNvSpPr>
            <a:spLocks noGrp="1"/>
          </p:cNvSpPr>
          <p:nvPr>
            <p:ph idx="1"/>
          </p:nvPr>
        </p:nvSpPr>
        <p:spPr>
          <a:xfrm>
            <a:off x="8007152" y="481536"/>
            <a:ext cx="4014462" cy="5399116"/>
          </a:xfrm>
        </p:spPr>
        <p:txBody>
          <a:bodyPr>
            <a:noAutofit/>
          </a:bodyPr>
          <a:lstStyle/>
          <a:p>
            <a:pPr marL="0" indent="0">
              <a:buNone/>
            </a:pPr>
            <a:r>
              <a:rPr lang="en-US" sz="2400"/>
              <a:t>Used for soft tissue injuries to lower leg or foot.</a:t>
            </a:r>
          </a:p>
          <a:p>
            <a:pPr marL="0" indent="0">
              <a:buNone/>
            </a:pPr>
            <a:r>
              <a:rPr lang="en-US" sz="2400"/>
              <a:t>What you do ?</a:t>
            </a:r>
          </a:p>
          <a:p>
            <a:pPr marL="0" indent="0">
              <a:buNone/>
            </a:pPr>
            <a:r>
              <a:rPr lang="en-US" sz="2400" b="1"/>
              <a:t>Preparation</a:t>
            </a:r>
            <a:r>
              <a:rPr lang="en-US" sz="2400"/>
              <a:t>: Person lies on bed on stomach with knee and ankle flexed (bent) to 90° </a:t>
            </a:r>
          </a:p>
          <a:p>
            <a:pPr marL="0" indent="0">
              <a:buNone/>
            </a:pPr>
            <a:r>
              <a:rPr lang="en-US" sz="2400"/>
              <a:t>                     </a:t>
            </a:r>
            <a:r>
              <a:rPr lang="en-US" sz="2400" b="1"/>
              <a:t>OR</a:t>
            </a:r>
          </a:p>
          <a:p>
            <a:pPr marL="0" indent="0">
              <a:buNone/>
            </a:pPr>
            <a:r>
              <a:rPr lang="en-US" sz="2400"/>
              <a:t>Person sits up or lies back with injured foot over edge of bed and ankle flexed to 90°. </a:t>
            </a:r>
          </a:p>
          <a:p>
            <a:pPr marL="0" indent="0">
              <a:buNone/>
            </a:pPr>
            <a:r>
              <a:rPr lang="en-US" sz="2400"/>
              <a:t>Use rolled towel to flex knee slightly (15–20°) on injured side </a:t>
            </a:r>
          </a:p>
        </p:txBody>
      </p:sp>
      <p:sp>
        <p:nvSpPr>
          <p:cNvPr id="15" name="Text Placeholder 14">
            <a:extLst>
              <a:ext uri="{FF2B5EF4-FFF2-40B4-BE49-F238E27FC236}">
                <a16:creationId xmlns:a16="http://schemas.microsoft.com/office/drawing/2014/main" id="{926ED9B8-C7D3-7244-9C55-BD6B9BC0B7D1}"/>
              </a:ext>
            </a:extLst>
          </p:cNvPr>
          <p:cNvSpPr>
            <a:spLocks noGrp="1"/>
          </p:cNvSpPr>
          <p:nvPr>
            <p:ph type="body" sz="half" idx="2"/>
          </p:nvPr>
        </p:nvSpPr>
        <p:spPr>
          <a:xfrm>
            <a:off x="125896" y="1920420"/>
            <a:ext cx="3861588" cy="4068900"/>
          </a:xfrm>
        </p:spPr>
        <p:txBody>
          <a:bodyPr>
            <a:normAutofit/>
          </a:bodyPr>
          <a:lstStyle/>
          <a:p>
            <a:r>
              <a:rPr lang="en-US" sz="2400"/>
              <a:t>Used for fracture of distal tibia, fibula, tarsus or proximal metatarsals that hasn't moved out of alignment (not displaced) </a:t>
            </a:r>
          </a:p>
        </p:txBody>
      </p:sp>
      <p:pic>
        <p:nvPicPr>
          <p:cNvPr id="16" name="Picture 16">
            <a:extLst>
              <a:ext uri="{FF2B5EF4-FFF2-40B4-BE49-F238E27FC236}">
                <a16:creationId xmlns:a16="http://schemas.microsoft.com/office/drawing/2014/main" id="{E7FAB17A-D038-3C41-98AD-BCC958C02CFE}"/>
              </a:ext>
            </a:extLst>
          </p:cNvPr>
          <p:cNvPicPr>
            <a:picLocks noChangeAspect="1"/>
          </p:cNvPicPr>
          <p:nvPr/>
        </p:nvPicPr>
        <p:blipFill>
          <a:blip r:embed="rId2"/>
          <a:stretch>
            <a:fillRect/>
          </a:stretch>
        </p:blipFill>
        <p:spPr>
          <a:xfrm>
            <a:off x="1053074" y="3644173"/>
            <a:ext cx="1419875" cy="3180990"/>
          </a:xfrm>
          <a:prstGeom prst="rect">
            <a:avLst/>
          </a:prstGeom>
        </p:spPr>
      </p:pic>
      <p:pic>
        <p:nvPicPr>
          <p:cNvPr id="18" name="Picture 18">
            <a:extLst>
              <a:ext uri="{FF2B5EF4-FFF2-40B4-BE49-F238E27FC236}">
                <a16:creationId xmlns:a16="http://schemas.microsoft.com/office/drawing/2014/main" id="{8FEECD58-9482-2D4F-821D-246F351B8E2B}"/>
              </a:ext>
            </a:extLst>
          </p:cNvPr>
          <p:cNvPicPr>
            <a:picLocks noChangeAspect="1"/>
          </p:cNvPicPr>
          <p:nvPr/>
        </p:nvPicPr>
        <p:blipFill>
          <a:blip r:embed="rId3"/>
          <a:stretch>
            <a:fillRect/>
          </a:stretch>
        </p:blipFill>
        <p:spPr>
          <a:xfrm>
            <a:off x="4179726" y="672647"/>
            <a:ext cx="3635184" cy="2275390"/>
          </a:xfrm>
          <a:prstGeom prst="rect">
            <a:avLst/>
          </a:prstGeom>
        </p:spPr>
      </p:pic>
      <p:pic>
        <p:nvPicPr>
          <p:cNvPr id="20" name="Picture 20">
            <a:extLst>
              <a:ext uri="{FF2B5EF4-FFF2-40B4-BE49-F238E27FC236}">
                <a16:creationId xmlns:a16="http://schemas.microsoft.com/office/drawing/2014/main" id="{56C0F503-DED1-B44B-A3E9-CA1725725F85}"/>
              </a:ext>
            </a:extLst>
          </p:cNvPr>
          <p:cNvPicPr>
            <a:picLocks noChangeAspect="1"/>
          </p:cNvPicPr>
          <p:nvPr/>
        </p:nvPicPr>
        <p:blipFill>
          <a:blip r:embed="rId4"/>
          <a:stretch>
            <a:fillRect/>
          </a:stretch>
        </p:blipFill>
        <p:spPr>
          <a:xfrm>
            <a:off x="4326324" y="3644173"/>
            <a:ext cx="3584707" cy="1971173"/>
          </a:xfrm>
          <a:prstGeom prst="rect">
            <a:avLst/>
          </a:prstGeom>
        </p:spPr>
      </p:pic>
    </p:spTree>
    <p:extLst>
      <p:ext uri="{BB962C8B-B14F-4D97-AF65-F5344CB8AC3E}">
        <p14:creationId xmlns:p14="http://schemas.microsoft.com/office/powerpoint/2010/main" val="907820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78D1D89E-F6D6-7840-9F88-AA08E23EFC77}"/>
              </a:ext>
            </a:extLst>
          </p:cNvPr>
          <p:cNvPicPr>
            <a:picLocks noChangeAspect="1"/>
          </p:cNvPicPr>
          <p:nvPr/>
        </p:nvPicPr>
        <p:blipFill>
          <a:blip r:embed="rId2"/>
          <a:stretch>
            <a:fillRect/>
          </a:stretch>
        </p:blipFill>
        <p:spPr>
          <a:xfrm>
            <a:off x="5144971" y="1579345"/>
            <a:ext cx="6470321" cy="3141742"/>
          </a:xfrm>
          <a:prstGeom prst="rect">
            <a:avLst/>
          </a:prstGeom>
        </p:spPr>
      </p:pic>
      <p:sp>
        <p:nvSpPr>
          <p:cNvPr id="9" name="TextBox 8">
            <a:extLst>
              <a:ext uri="{FF2B5EF4-FFF2-40B4-BE49-F238E27FC236}">
                <a16:creationId xmlns:a16="http://schemas.microsoft.com/office/drawing/2014/main" id="{C7042132-E321-ED43-920D-93CB94C6A70F}"/>
              </a:ext>
            </a:extLst>
          </p:cNvPr>
          <p:cNvSpPr txBox="1"/>
          <p:nvPr/>
        </p:nvSpPr>
        <p:spPr>
          <a:xfrm>
            <a:off x="504323" y="467109"/>
            <a:ext cx="3849963" cy="4893647"/>
          </a:xfrm>
          <a:prstGeom prst="rect">
            <a:avLst/>
          </a:prstGeom>
          <a:noFill/>
        </p:spPr>
        <p:txBody>
          <a:bodyPr wrap="square">
            <a:spAutoFit/>
          </a:bodyPr>
          <a:lstStyle/>
          <a:p>
            <a:pPr marL="457200" indent="-457200">
              <a:buFont typeface="+mj-lt"/>
              <a:buAutoNum type="arabicPeriod"/>
            </a:pPr>
            <a:r>
              <a:rPr lang="en-US" sz="2400"/>
              <a:t>Put on stockinette and plaster wool — from tip of toes to middle of knee</a:t>
            </a:r>
          </a:p>
          <a:p>
            <a:pPr marL="457200" indent="-457200">
              <a:buFont typeface="+mj-lt"/>
              <a:buAutoNum type="arabicPeriod"/>
            </a:pPr>
            <a:r>
              <a:rPr lang="en-US" sz="2400"/>
              <a:t>Put 2 extra layers around ankle</a:t>
            </a:r>
          </a:p>
          <a:p>
            <a:pPr marL="457200" indent="-457200">
              <a:buFont typeface="+mj-lt"/>
              <a:buAutoNum type="arabicPeriod"/>
            </a:pPr>
            <a:r>
              <a:rPr lang="en-US" sz="2400"/>
              <a:t>Measure back of leg from base of toes to 3 finger widths below base of knee </a:t>
            </a:r>
          </a:p>
          <a:p>
            <a:pPr marL="457200" indent="-457200">
              <a:buFont typeface="+mj-lt"/>
              <a:buAutoNum type="arabicPeriod"/>
            </a:pPr>
            <a:r>
              <a:rPr lang="en-US" sz="2400"/>
              <a:t>Make slab. Fan plaster if legs large, or only narrow plaster rolls available</a:t>
            </a:r>
          </a:p>
          <a:p>
            <a:pPr marL="457200" indent="-457200">
              <a:buFont typeface="+mj-lt"/>
              <a:buAutoNum type="arabicPeriod"/>
            </a:pPr>
            <a:r>
              <a:rPr lang="en-US" sz="2400"/>
              <a:t>Check ankle at 90°</a:t>
            </a:r>
          </a:p>
        </p:txBody>
      </p:sp>
    </p:spTree>
    <p:extLst>
      <p:ext uri="{BB962C8B-B14F-4D97-AF65-F5344CB8AC3E}">
        <p14:creationId xmlns:p14="http://schemas.microsoft.com/office/powerpoint/2010/main" val="4137666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650A5B-37CA-6B4B-BFA1-14084F6D29EF}"/>
              </a:ext>
            </a:extLst>
          </p:cNvPr>
          <p:cNvSpPr txBox="1"/>
          <p:nvPr/>
        </p:nvSpPr>
        <p:spPr>
          <a:xfrm>
            <a:off x="289892" y="217017"/>
            <a:ext cx="6679332" cy="6063198"/>
          </a:xfrm>
          <a:prstGeom prst="rect">
            <a:avLst/>
          </a:prstGeom>
          <a:noFill/>
        </p:spPr>
        <p:txBody>
          <a:bodyPr wrap="square">
            <a:spAutoFit/>
          </a:bodyPr>
          <a:lstStyle/>
          <a:p>
            <a:r>
              <a:rPr lang="en-US" sz="2800" b="1" u="sng">
                <a:solidFill>
                  <a:srgbClr val="002060"/>
                </a:solidFill>
              </a:rPr>
              <a:t>Applying</a:t>
            </a:r>
            <a:r>
              <a:rPr lang="en-US" sz="2400" b="1" i="1" u="sng"/>
              <a:t> </a:t>
            </a:r>
          </a:p>
          <a:p>
            <a:pPr marL="342900" indent="-342900">
              <a:buFont typeface="+mj-lt"/>
              <a:buAutoNum type="arabicPeriod"/>
            </a:pPr>
            <a:r>
              <a:rPr lang="en-US" sz="2400"/>
              <a:t>Wet plaster slab, lay on back of leg from bottom of toes to 3 finger widths below base of knee</a:t>
            </a:r>
          </a:p>
          <a:p>
            <a:pPr marL="342900" indent="-342900">
              <a:buFont typeface="+mj-lt"/>
              <a:buAutoNum type="arabicPeriod"/>
            </a:pPr>
            <a:r>
              <a:rPr lang="en-US" sz="2400"/>
              <a:t>Use flat of your hands to shape and smooth as you go, over ankle and up leg </a:t>
            </a:r>
          </a:p>
          <a:p>
            <a:pPr marL="342900" indent="-342900">
              <a:buFont typeface="+mj-lt"/>
              <a:buAutoNum type="arabicPeriod"/>
            </a:pPr>
            <a:r>
              <a:rPr lang="en-US" sz="2400"/>
              <a:t>Make sure slab isn’t cutting into toe creases</a:t>
            </a:r>
          </a:p>
          <a:p>
            <a:pPr marL="342900" indent="-342900">
              <a:buFont typeface="+mj-lt"/>
              <a:buAutoNum type="arabicPeriod"/>
            </a:pPr>
            <a:r>
              <a:rPr lang="en-US" sz="2400"/>
              <a:t>Fold stockinette and plaster wool back over ends of plaster</a:t>
            </a:r>
          </a:p>
          <a:p>
            <a:pPr marL="342900" indent="-342900">
              <a:buFont typeface="+mj-lt"/>
              <a:buAutoNum type="arabicPeriod"/>
            </a:pPr>
            <a:r>
              <a:rPr lang="en-US" sz="2400"/>
              <a:t>Bandage around slab with damp crepe bandage</a:t>
            </a:r>
          </a:p>
          <a:p>
            <a:pPr marL="342900" indent="-342900">
              <a:buFont typeface="+mj-lt"/>
              <a:buAutoNum type="arabicPeriod"/>
            </a:pPr>
            <a:r>
              <a:rPr lang="en-US" sz="2400"/>
              <a:t>Hold in position for 3 minutes. Make sure ankle kept at 90°Clear away equipment</a:t>
            </a:r>
          </a:p>
          <a:p>
            <a:pPr marL="342900" indent="-342900">
              <a:buFont typeface="+mj-lt"/>
              <a:buAutoNum type="arabicPeriod"/>
            </a:pPr>
            <a:r>
              <a:rPr lang="en-US" sz="2400"/>
              <a:t>Check circulation and sensation</a:t>
            </a:r>
          </a:p>
          <a:p>
            <a:pPr marL="342900" indent="-342900">
              <a:buFont typeface="+mj-lt"/>
              <a:buAutoNum type="arabicPeriod"/>
            </a:pPr>
            <a:r>
              <a:rPr lang="en-US" sz="2400"/>
              <a:t>Organise crutches</a:t>
            </a:r>
          </a:p>
          <a:p>
            <a:pPr marL="342900" indent="-342900">
              <a:buFont typeface="+mj-lt"/>
              <a:buAutoNum type="arabicPeriod"/>
            </a:pPr>
            <a:r>
              <a:rPr lang="en-US" sz="2400"/>
              <a:t>Get advice from plaster technician on how to make walking heels or plaster shoes suitable for out bush</a:t>
            </a:r>
          </a:p>
        </p:txBody>
      </p:sp>
      <p:pic>
        <p:nvPicPr>
          <p:cNvPr id="5" name="Picture 5">
            <a:extLst>
              <a:ext uri="{FF2B5EF4-FFF2-40B4-BE49-F238E27FC236}">
                <a16:creationId xmlns:a16="http://schemas.microsoft.com/office/drawing/2014/main" id="{11B50844-80A4-5140-89AA-EC217DDF551B}"/>
              </a:ext>
            </a:extLst>
          </p:cNvPr>
          <p:cNvPicPr>
            <a:picLocks noChangeAspect="1"/>
          </p:cNvPicPr>
          <p:nvPr/>
        </p:nvPicPr>
        <p:blipFill>
          <a:blip r:embed="rId2"/>
          <a:stretch>
            <a:fillRect/>
          </a:stretch>
        </p:blipFill>
        <p:spPr>
          <a:xfrm>
            <a:off x="7092516" y="1616705"/>
            <a:ext cx="4822608" cy="2784910"/>
          </a:xfrm>
          <a:prstGeom prst="rect">
            <a:avLst/>
          </a:prstGeom>
        </p:spPr>
      </p:pic>
    </p:spTree>
    <p:extLst>
      <p:ext uri="{BB962C8B-B14F-4D97-AF65-F5344CB8AC3E}">
        <p14:creationId xmlns:p14="http://schemas.microsoft.com/office/powerpoint/2010/main" val="2133286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3EFA1A-7407-5D4D-A17D-0172360FF8C3}"/>
              </a:ext>
            </a:extLst>
          </p:cNvPr>
          <p:cNvSpPr>
            <a:spLocks noGrp="1"/>
          </p:cNvSpPr>
          <p:nvPr>
            <p:ph type="title"/>
          </p:nvPr>
        </p:nvSpPr>
        <p:spPr>
          <a:xfrm>
            <a:off x="56322" y="141987"/>
            <a:ext cx="3919330" cy="2307299"/>
          </a:xfrm>
        </p:spPr>
        <p:txBody>
          <a:bodyPr>
            <a:normAutofit/>
          </a:bodyPr>
          <a:lstStyle/>
          <a:p>
            <a:r>
              <a:rPr lang="en-US" sz="4800" b="1" i="1">
                <a:solidFill>
                  <a:srgbClr val="002060"/>
                </a:solidFill>
              </a:rPr>
              <a:t>FULL LEG SLAB</a:t>
            </a:r>
            <a:br>
              <a:rPr lang="en-US" sz="4800" b="1" i="1">
                <a:solidFill>
                  <a:srgbClr val="002060"/>
                </a:solidFill>
              </a:rPr>
            </a:br>
            <a:br>
              <a:rPr lang="en-US" sz="4800" b="1" i="1">
                <a:solidFill>
                  <a:srgbClr val="002060"/>
                </a:solidFill>
              </a:rPr>
            </a:br>
            <a:r>
              <a:rPr lang="en-US" sz="3200" b="1" i="1"/>
              <a:t>Used for fractures of upper leg or knee</a:t>
            </a:r>
            <a:endParaRPr lang="en-US" sz="4800" b="1" i="1">
              <a:solidFill>
                <a:srgbClr val="002060"/>
              </a:solidFill>
            </a:endParaRPr>
          </a:p>
        </p:txBody>
      </p:sp>
      <p:sp>
        <p:nvSpPr>
          <p:cNvPr id="5" name="Content Placeholder 4">
            <a:extLst>
              <a:ext uri="{FF2B5EF4-FFF2-40B4-BE49-F238E27FC236}">
                <a16:creationId xmlns:a16="http://schemas.microsoft.com/office/drawing/2014/main" id="{7A80E797-AD14-D245-840A-E6A6D7C6FADC}"/>
              </a:ext>
            </a:extLst>
          </p:cNvPr>
          <p:cNvSpPr>
            <a:spLocks noGrp="1"/>
          </p:cNvSpPr>
          <p:nvPr>
            <p:ph idx="1"/>
          </p:nvPr>
        </p:nvSpPr>
        <p:spPr>
          <a:xfrm>
            <a:off x="4490356" y="1573695"/>
            <a:ext cx="7033213" cy="3526025"/>
          </a:xfrm>
        </p:spPr>
        <p:txBody>
          <a:bodyPr>
            <a:noAutofit/>
          </a:bodyPr>
          <a:lstStyle/>
          <a:p>
            <a:r>
              <a:rPr lang="en-US" sz="2800" b="1" u="sng" dirty="0">
                <a:solidFill>
                  <a:srgbClr val="002060"/>
                </a:solidFill>
              </a:rPr>
              <a:t>Attention</a:t>
            </a:r>
          </a:p>
          <a:p>
            <a:pPr marL="457200" indent="-457200">
              <a:buFont typeface="+mj-lt"/>
              <a:buAutoNum type="arabicPeriod"/>
            </a:pPr>
            <a:r>
              <a:rPr lang="en-US" sz="2800" dirty="0"/>
              <a:t>Leg must be set in alignment</a:t>
            </a:r>
          </a:p>
          <a:p>
            <a:pPr marL="457200" indent="-457200">
              <a:buFont typeface="+mj-lt"/>
              <a:buAutoNum type="arabicPeriod"/>
            </a:pPr>
            <a:r>
              <a:rPr lang="en-US" sz="2800" dirty="0"/>
              <a:t>Line up (align) from space between big and second toe, to middle of knee cap (patella), to hip bone (iliac crest)</a:t>
            </a:r>
          </a:p>
          <a:p>
            <a:pPr marL="457200" indent="-457200">
              <a:buFont typeface="+mj-lt"/>
              <a:buAutoNum type="arabicPeriod"/>
            </a:pPr>
            <a:r>
              <a:rPr lang="en-US" sz="2800" dirty="0"/>
              <a:t>Helper should watch to make sure this line is kept while you apply plaster</a:t>
            </a:r>
          </a:p>
          <a:p>
            <a:endParaRPr lang="en-US" sz="2400" dirty="0"/>
          </a:p>
        </p:txBody>
      </p:sp>
      <p:pic>
        <p:nvPicPr>
          <p:cNvPr id="2" name="Picture 3">
            <a:extLst>
              <a:ext uri="{FF2B5EF4-FFF2-40B4-BE49-F238E27FC236}">
                <a16:creationId xmlns:a16="http://schemas.microsoft.com/office/drawing/2014/main" id="{6E197975-A6A6-CD48-AA05-0B812E22AFA1}"/>
              </a:ext>
            </a:extLst>
          </p:cNvPr>
          <p:cNvPicPr>
            <a:picLocks noChangeAspect="1"/>
          </p:cNvPicPr>
          <p:nvPr/>
        </p:nvPicPr>
        <p:blipFill>
          <a:blip r:embed="rId2"/>
          <a:stretch>
            <a:fillRect/>
          </a:stretch>
        </p:blipFill>
        <p:spPr>
          <a:xfrm>
            <a:off x="56322" y="3798168"/>
            <a:ext cx="4284385" cy="1881335"/>
          </a:xfrm>
          <a:prstGeom prst="rect">
            <a:avLst/>
          </a:prstGeom>
        </p:spPr>
      </p:pic>
    </p:spTree>
    <p:extLst>
      <p:ext uri="{BB962C8B-B14F-4D97-AF65-F5344CB8AC3E}">
        <p14:creationId xmlns:p14="http://schemas.microsoft.com/office/powerpoint/2010/main" val="518973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91C490-E0E4-D54E-BC6B-C38347E61328}"/>
              </a:ext>
            </a:extLst>
          </p:cNvPr>
          <p:cNvSpPr txBox="1"/>
          <p:nvPr/>
        </p:nvSpPr>
        <p:spPr>
          <a:xfrm>
            <a:off x="585615" y="241769"/>
            <a:ext cx="10613571" cy="5693866"/>
          </a:xfrm>
          <a:prstGeom prst="rect">
            <a:avLst/>
          </a:prstGeom>
          <a:noFill/>
        </p:spPr>
        <p:txBody>
          <a:bodyPr wrap="square">
            <a:spAutoFit/>
          </a:bodyPr>
          <a:lstStyle/>
          <a:p>
            <a:r>
              <a:rPr lang="en-US" sz="2800" b="1" dirty="0"/>
              <a:t>What you do ? Preparation: </a:t>
            </a:r>
          </a:p>
          <a:p>
            <a:endParaRPr lang="en-US" sz="2800" b="1" dirty="0"/>
          </a:p>
          <a:p>
            <a:pPr marL="457200" indent="-457200">
              <a:buFont typeface="+mj-lt"/>
              <a:buAutoNum type="arabicPeriod"/>
            </a:pPr>
            <a:r>
              <a:rPr lang="en-US" sz="2800" dirty="0"/>
              <a:t>Position person for lower leg slab first</a:t>
            </a:r>
          </a:p>
          <a:p>
            <a:pPr marL="457200" indent="-457200">
              <a:buFont typeface="+mj-lt"/>
              <a:buAutoNum type="arabicPeriod"/>
            </a:pPr>
            <a:r>
              <a:rPr lang="en-US" sz="2800" dirty="0"/>
              <a:t>Person lies on bed on stomach with knee and ankle bent to 90° (easier) OR Person sits or lies with injured foot over edge of bed, ankle flexed to 90°. </a:t>
            </a:r>
          </a:p>
          <a:p>
            <a:pPr marL="457200" indent="-457200">
              <a:buFont typeface="+mj-lt"/>
              <a:buAutoNum type="arabicPeriod"/>
            </a:pPr>
            <a:r>
              <a:rPr lang="en-US" sz="2800" dirty="0"/>
              <a:t>Use rolled towel to flex knee on injured side slightly (15–20°) </a:t>
            </a:r>
          </a:p>
          <a:p>
            <a:pPr marL="457200" indent="-457200">
              <a:buFont typeface="+mj-lt"/>
              <a:buAutoNum type="arabicPeriod"/>
            </a:pPr>
            <a:r>
              <a:rPr lang="en-US" sz="2800" dirty="0"/>
              <a:t>Helper needs to support ankle while lower leg slab applied, and leg while thigh slab applied</a:t>
            </a:r>
          </a:p>
          <a:p>
            <a:pPr marL="457200" indent="-457200">
              <a:buFont typeface="+mj-lt"/>
              <a:buAutoNum type="arabicPeriod"/>
            </a:pPr>
            <a:r>
              <a:rPr lang="en-US" sz="2800" dirty="0"/>
              <a:t>Put on stockinette and plaster wool — from tips of toes to groin</a:t>
            </a:r>
          </a:p>
          <a:p>
            <a:pPr marL="457200" indent="-457200">
              <a:buFont typeface="+mj-lt"/>
              <a:buAutoNum type="arabicPeriod"/>
            </a:pPr>
            <a:r>
              <a:rPr lang="en-US" sz="2800" dirty="0"/>
              <a:t>Put 2 extra layers around ankle, knee, head of fibula</a:t>
            </a:r>
          </a:p>
          <a:p>
            <a:pPr marL="457200" indent="-457200">
              <a:buFont typeface="+mj-lt"/>
              <a:buAutoNum type="arabicPeriod"/>
            </a:pPr>
            <a:r>
              <a:rPr lang="en-US" sz="2800" dirty="0"/>
              <a:t>Make slab in 2 halves</a:t>
            </a:r>
          </a:p>
          <a:p>
            <a:pPr marL="0" indent="0">
              <a:buNone/>
            </a:pPr>
            <a:r>
              <a:rPr lang="en-US" sz="2800" dirty="0">
                <a:solidFill>
                  <a:srgbClr val="002060"/>
                </a:solidFill>
              </a:rPr>
              <a:t> </a:t>
            </a:r>
            <a:endParaRPr lang="en-US" sz="2800" dirty="0"/>
          </a:p>
        </p:txBody>
      </p:sp>
    </p:spTree>
    <p:extLst>
      <p:ext uri="{BB962C8B-B14F-4D97-AF65-F5344CB8AC3E}">
        <p14:creationId xmlns:p14="http://schemas.microsoft.com/office/powerpoint/2010/main" val="15592510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ADE1D0-100C-485F-B5EE-45AF38325EFD}"/>
              </a:ext>
            </a:extLst>
          </p:cNvPr>
          <p:cNvSpPr/>
          <p:nvPr/>
        </p:nvSpPr>
        <p:spPr>
          <a:xfrm>
            <a:off x="226144" y="617157"/>
            <a:ext cx="6095998" cy="5324535"/>
          </a:xfrm>
          <a:prstGeom prst="rect">
            <a:avLst/>
          </a:prstGeom>
        </p:spPr>
        <p:txBody>
          <a:bodyPr wrap="square">
            <a:spAutoFit/>
          </a:bodyPr>
          <a:lstStyle/>
          <a:p>
            <a:r>
              <a:rPr lang="en-US" sz="4800" b="1" i="1" dirty="0">
                <a:solidFill>
                  <a:srgbClr val="002060"/>
                </a:solidFill>
              </a:rPr>
              <a:t>Lower leg slab — </a:t>
            </a:r>
            <a:endParaRPr lang="en-US" sz="4800" b="1" i="1" dirty="0"/>
          </a:p>
          <a:p>
            <a:r>
              <a:rPr lang="en-US" sz="2800" dirty="0"/>
              <a:t>Trim end to match slope of toes</a:t>
            </a:r>
          </a:p>
          <a:p>
            <a:endParaRPr lang="en-US" sz="4800" b="1" i="1" dirty="0">
              <a:solidFill>
                <a:srgbClr val="002060"/>
              </a:solidFill>
            </a:endParaRPr>
          </a:p>
          <a:p>
            <a:r>
              <a:rPr lang="en-US" sz="4800" b="1" i="1" dirty="0">
                <a:solidFill>
                  <a:srgbClr val="002060"/>
                </a:solidFill>
              </a:rPr>
              <a:t>Thigh slab </a:t>
            </a:r>
            <a:r>
              <a:rPr lang="en-US" sz="2800" dirty="0"/>
              <a:t>— overlap lower leg slab from mid calf, extend to buttock crease. </a:t>
            </a:r>
          </a:p>
          <a:p>
            <a:pPr marL="457200" indent="-457200">
              <a:buFont typeface="Wingdings" panose="05000000000000000000" pitchFamily="2" charset="2"/>
              <a:buChar char="q"/>
            </a:pPr>
            <a:r>
              <a:rPr lang="en-US" sz="2800" dirty="0"/>
              <a:t>Make sure it won’t cut into groin area </a:t>
            </a:r>
          </a:p>
          <a:p>
            <a:pPr marL="457200" indent="-457200">
              <a:buFont typeface="Wingdings" panose="05000000000000000000" pitchFamily="2" charset="2"/>
              <a:buChar char="q"/>
            </a:pPr>
            <a:r>
              <a:rPr lang="en-US" sz="2800" dirty="0"/>
              <a:t>Use 10 layers of plaster. </a:t>
            </a:r>
          </a:p>
          <a:p>
            <a:pPr marL="457200" indent="-457200">
              <a:buFont typeface="Wingdings" panose="05000000000000000000" pitchFamily="2" charset="2"/>
              <a:buChar char="q"/>
            </a:pPr>
            <a:r>
              <a:rPr lang="en-US" sz="2800" dirty="0"/>
              <a:t>Fan plaster if large leg, or using narrow plaster rolls</a:t>
            </a:r>
          </a:p>
        </p:txBody>
      </p:sp>
      <p:pic>
        <p:nvPicPr>
          <p:cNvPr id="1026" name="Picture 2" descr="Image result for below knee slab">
            <a:extLst>
              <a:ext uri="{FF2B5EF4-FFF2-40B4-BE49-F238E27FC236}">
                <a16:creationId xmlns:a16="http://schemas.microsoft.com/office/drawing/2014/main" id="{03053BE4-33BA-40E0-ACC9-F78E3D457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629" y="1896762"/>
            <a:ext cx="5102946" cy="2765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286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3AC7D5ED-70E9-5247-8048-7C3B7CCDE08C}"/>
              </a:ext>
            </a:extLst>
          </p:cNvPr>
          <p:cNvPicPr>
            <a:picLocks noChangeAspect="1"/>
          </p:cNvPicPr>
          <p:nvPr/>
        </p:nvPicPr>
        <p:blipFill>
          <a:blip r:embed="rId2"/>
          <a:stretch>
            <a:fillRect/>
          </a:stretch>
        </p:blipFill>
        <p:spPr>
          <a:xfrm>
            <a:off x="8960068" y="683286"/>
            <a:ext cx="3128398" cy="1789664"/>
          </a:xfrm>
          <a:prstGeom prst="rect">
            <a:avLst/>
          </a:prstGeom>
        </p:spPr>
      </p:pic>
      <p:pic>
        <p:nvPicPr>
          <p:cNvPr id="7" name="Picture 7">
            <a:extLst>
              <a:ext uri="{FF2B5EF4-FFF2-40B4-BE49-F238E27FC236}">
                <a16:creationId xmlns:a16="http://schemas.microsoft.com/office/drawing/2014/main" id="{D012F930-35B3-2841-8F41-313D3F27CD68}"/>
              </a:ext>
            </a:extLst>
          </p:cNvPr>
          <p:cNvPicPr>
            <a:picLocks noChangeAspect="1"/>
          </p:cNvPicPr>
          <p:nvPr/>
        </p:nvPicPr>
        <p:blipFill>
          <a:blip r:embed="rId3"/>
          <a:stretch>
            <a:fillRect/>
          </a:stretch>
        </p:blipFill>
        <p:spPr>
          <a:xfrm>
            <a:off x="8806248" y="3620683"/>
            <a:ext cx="2838450" cy="1680187"/>
          </a:xfrm>
          <a:prstGeom prst="rect">
            <a:avLst/>
          </a:prstGeom>
        </p:spPr>
      </p:pic>
      <p:sp>
        <p:nvSpPr>
          <p:cNvPr id="10" name="TextBox 9">
            <a:extLst>
              <a:ext uri="{FF2B5EF4-FFF2-40B4-BE49-F238E27FC236}">
                <a16:creationId xmlns:a16="http://schemas.microsoft.com/office/drawing/2014/main" id="{4B5DB7B4-0FC3-7B4F-AA02-B691797B4F42}"/>
              </a:ext>
            </a:extLst>
          </p:cNvPr>
          <p:cNvSpPr txBox="1"/>
          <p:nvPr/>
        </p:nvSpPr>
        <p:spPr>
          <a:xfrm>
            <a:off x="349052" y="242801"/>
            <a:ext cx="8611016" cy="5386090"/>
          </a:xfrm>
          <a:prstGeom prst="rect">
            <a:avLst/>
          </a:prstGeom>
          <a:noFill/>
        </p:spPr>
        <p:txBody>
          <a:bodyPr wrap="square">
            <a:spAutoFit/>
          </a:bodyPr>
          <a:lstStyle/>
          <a:p>
            <a:r>
              <a:rPr lang="en-US" sz="2400" b="1"/>
              <a:t>Applying</a:t>
            </a:r>
          </a:p>
          <a:p>
            <a:pPr marL="342900" indent="-342900">
              <a:buFont typeface="+mj-lt"/>
              <a:buAutoNum type="arabicPeriod"/>
            </a:pPr>
            <a:r>
              <a:rPr lang="en-US" sz="2000"/>
              <a:t>Check alignment of leg</a:t>
            </a:r>
          </a:p>
          <a:p>
            <a:pPr marL="342900" indent="-342900">
              <a:buFont typeface="+mj-lt"/>
              <a:buAutoNum type="arabicPeriod"/>
            </a:pPr>
            <a:r>
              <a:rPr lang="en-US" sz="2000"/>
              <a:t>Apply lower leg slabApply 10cm plaster as a stirrup across mid sole and up sides of slab to reinforce it against ankle flexion</a:t>
            </a:r>
          </a:p>
          <a:p>
            <a:pPr marL="342900" indent="-342900">
              <a:buFont typeface="+mj-lt"/>
              <a:buAutoNum type="arabicPeriod"/>
            </a:pPr>
            <a:r>
              <a:rPr lang="en-US" sz="2000"/>
              <a:t>Bandage around lower leg slab with single layer of crepe bandage, leave top half of calf  bare to attach thigh slab</a:t>
            </a:r>
          </a:p>
          <a:p>
            <a:pPr marL="342900" indent="-342900">
              <a:buFont typeface="+mj-lt"/>
              <a:buAutoNum type="arabicPeriod"/>
            </a:pPr>
            <a:r>
              <a:rPr lang="en-US" sz="2000"/>
              <a:t>Have person on their back, knee bent slightly in 15–20° flexionWet thigh slab, apply to back of leg overlapping lower leg slab </a:t>
            </a:r>
          </a:p>
          <a:p>
            <a:pPr marL="342900" indent="-342900">
              <a:buFont typeface="+mj-lt"/>
              <a:buAutoNum type="arabicPeriod"/>
            </a:pPr>
            <a:r>
              <a:rPr lang="en-US" sz="2000"/>
              <a:t>Use flat of your hands to shape and smooth as you go, under knee and up towards body. </a:t>
            </a:r>
          </a:p>
          <a:p>
            <a:pPr marL="342900" indent="-342900">
              <a:buFont typeface="+mj-lt"/>
              <a:buAutoNum type="arabicPeriod"/>
            </a:pPr>
            <a:r>
              <a:rPr lang="en-US" sz="2000"/>
              <a:t>Make sure slab isn’t cutting into groin</a:t>
            </a:r>
          </a:p>
          <a:p>
            <a:pPr marL="342900" indent="-342900">
              <a:buFont typeface="+mj-lt"/>
              <a:buAutoNum type="arabicPeriod"/>
            </a:pPr>
            <a:r>
              <a:rPr lang="en-US" sz="2000"/>
              <a:t>To reinforce cast, apply 2 plaster strips (5 layers thick) to inside and outside of cast from mid-calf to mid-thigh </a:t>
            </a:r>
          </a:p>
          <a:p>
            <a:pPr marL="342900" indent="-342900">
              <a:buFont typeface="+mj-lt"/>
              <a:buAutoNum type="arabicPeriod"/>
            </a:pPr>
            <a:r>
              <a:rPr lang="en-US" sz="2000"/>
              <a:t>Fold stockinette and plaster wool back over ends of plaster</a:t>
            </a:r>
          </a:p>
          <a:p>
            <a:pPr marL="342900" indent="-342900">
              <a:buFont typeface="+mj-lt"/>
              <a:buAutoNum type="arabicPeriod"/>
            </a:pPr>
            <a:r>
              <a:rPr lang="en-US" sz="2000"/>
              <a:t>Bandage around both slabs with damp crepe bandages</a:t>
            </a:r>
          </a:p>
          <a:p>
            <a:pPr marL="342900" indent="-342900">
              <a:buFont typeface="+mj-lt"/>
              <a:buAutoNum type="arabicPeriod"/>
            </a:pPr>
            <a:r>
              <a:rPr lang="en-US" sz="2000"/>
              <a:t>Rest on pillows until plaster set — no pressure on heel (so plaster not indented), ankle at 90°, knee in 15–20° flexion</a:t>
            </a:r>
          </a:p>
        </p:txBody>
      </p:sp>
    </p:spTree>
    <p:extLst>
      <p:ext uri="{BB962C8B-B14F-4D97-AF65-F5344CB8AC3E}">
        <p14:creationId xmlns:p14="http://schemas.microsoft.com/office/powerpoint/2010/main" val="207734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i="1"/>
              <a:t>Physiochemical </a:t>
            </a:r>
            <a:r>
              <a:rPr lang="en-US" b="1" i="1"/>
              <a:t>P</a:t>
            </a:r>
            <a:r>
              <a:rPr lang="en-IN" b="1" i="1"/>
              <a:t>roperties of</a:t>
            </a:r>
            <a:r>
              <a:rPr lang="en-US" b="1" i="1"/>
              <a:t> POP</a:t>
            </a:r>
            <a:endParaRPr lang="en-IN" b="1" i="1" dirty="0"/>
          </a:p>
        </p:txBody>
      </p:sp>
      <p:sp>
        <p:nvSpPr>
          <p:cNvPr id="3" name="Content Placeholder 2"/>
          <p:cNvSpPr>
            <a:spLocks noGrp="1"/>
          </p:cNvSpPr>
          <p:nvPr>
            <p:ph idx="1"/>
          </p:nvPr>
        </p:nvSpPr>
        <p:spPr>
          <a:xfrm>
            <a:off x="1097280" y="1737360"/>
            <a:ext cx="10058400" cy="4594614"/>
          </a:xfrm>
        </p:spPr>
        <p:txBody>
          <a:bodyPr>
            <a:noAutofit/>
          </a:bodyPr>
          <a:lstStyle/>
          <a:p>
            <a:pPr>
              <a:buFont typeface="Wingdings" panose="05000000000000000000" pitchFamily="2" charset="2"/>
              <a:buChar char="§"/>
            </a:pPr>
            <a:r>
              <a:rPr lang="en-IN" sz="2800" dirty="0"/>
              <a:t> To make plaster of </a:t>
            </a:r>
            <a:r>
              <a:rPr lang="en-IN" sz="2800" dirty="0" err="1"/>
              <a:t>paris</a:t>
            </a:r>
            <a:r>
              <a:rPr lang="en-IN" sz="2800" dirty="0"/>
              <a:t> , Gypsum is heated to 120 Degree to drive off water </a:t>
            </a:r>
          </a:p>
          <a:p>
            <a:pPr marL="0" indent="0">
              <a:buNone/>
            </a:pPr>
            <a:r>
              <a:rPr lang="en-IN" sz="2800" dirty="0"/>
              <a:t>       CaSO4.2H2O                                         2 ( CaSO4. ½ H2O ) + 3H2O</a:t>
            </a:r>
          </a:p>
          <a:p>
            <a:pPr marL="0" indent="0">
              <a:buNone/>
            </a:pPr>
            <a:r>
              <a:rPr lang="en-IN" sz="2800" dirty="0"/>
              <a:t>         Gypsum                                                     POP</a:t>
            </a:r>
          </a:p>
          <a:p>
            <a:pPr>
              <a:buFont typeface="Wingdings" panose="05000000000000000000" pitchFamily="2" charset="2"/>
              <a:buChar char="§"/>
            </a:pPr>
            <a:r>
              <a:rPr lang="en-IN" sz="2800" dirty="0"/>
              <a:t> POP is CaSO4.1/2 H2O in its anhydrous form impregnated in gauge which has been pre strengthened with starch or dextrose.</a:t>
            </a:r>
          </a:p>
          <a:p>
            <a:pPr>
              <a:buFont typeface="Wingdings" panose="05000000000000000000" pitchFamily="2" charset="2"/>
              <a:buChar char="§"/>
            </a:pPr>
            <a:r>
              <a:rPr lang="en-IN" sz="2800" dirty="0"/>
              <a:t> Hydration of POP converts it from powder form to crystalline form which gives rise to caste. This is the process of setting and is an Exothermic reaction.</a:t>
            </a:r>
          </a:p>
        </p:txBody>
      </p:sp>
      <p:cxnSp>
        <p:nvCxnSpPr>
          <p:cNvPr id="9" name="Straight Arrow Connector 8"/>
          <p:cNvCxnSpPr/>
          <p:nvPr/>
        </p:nvCxnSpPr>
        <p:spPr>
          <a:xfrm>
            <a:off x="3676261" y="2771192"/>
            <a:ext cx="2286000" cy="93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776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16EBEF-9A96-DA42-A340-E1833F038433}"/>
              </a:ext>
            </a:extLst>
          </p:cNvPr>
          <p:cNvSpPr>
            <a:spLocks noGrp="1"/>
          </p:cNvSpPr>
          <p:nvPr>
            <p:ph type="title"/>
          </p:nvPr>
        </p:nvSpPr>
        <p:spPr>
          <a:xfrm>
            <a:off x="580291" y="180113"/>
            <a:ext cx="10058400" cy="1440913"/>
          </a:xfrm>
        </p:spPr>
        <p:txBody>
          <a:bodyPr/>
          <a:lstStyle/>
          <a:p>
            <a:r>
              <a:rPr lang="en-US" b="1" i="1">
                <a:solidFill>
                  <a:srgbClr val="002060"/>
                </a:solidFill>
              </a:rPr>
              <a:t>PLASTAR OF PARIS CASTE</a:t>
            </a:r>
          </a:p>
        </p:txBody>
      </p:sp>
      <p:sp>
        <p:nvSpPr>
          <p:cNvPr id="5" name="Content Placeholder 4">
            <a:extLst>
              <a:ext uri="{FF2B5EF4-FFF2-40B4-BE49-F238E27FC236}">
                <a16:creationId xmlns:a16="http://schemas.microsoft.com/office/drawing/2014/main" id="{0581BF30-F40B-B344-83ED-D952B95C02CA}"/>
              </a:ext>
            </a:extLst>
          </p:cNvPr>
          <p:cNvSpPr>
            <a:spLocks noGrp="1"/>
          </p:cNvSpPr>
          <p:nvPr>
            <p:ph idx="1"/>
          </p:nvPr>
        </p:nvSpPr>
        <p:spPr>
          <a:xfrm>
            <a:off x="757267" y="1776615"/>
            <a:ext cx="6489107" cy="4541832"/>
          </a:xfrm>
        </p:spPr>
        <p:txBody>
          <a:bodyPr>
            <a:normAutofit fontScale="92500" lnSpcReduction="10000"/>
          </a:bodyPr>
          <a:lstStyle/>
          <a:p>
            <a:pPr marL="0" indent="0">
              <a:buNone/>
            </a:pPr>
            <a:r>
              <a:rPr lang="en-US" sz="2800" b="1" dirty="0">
                <a:solidFill>
                  <a:srgbClr val="7030A0"/>
                </a:solidFill>
              </a:rPr>
              <a:t>General principles:- </a:t>
            </a:r>
            <a:r>
              <a:rPr lang="en-US" dirty="0"/>
              <a:t>Used to hold broken bone still while it heals.</a:t>
            </a:r>
          </a:p>
          <a:p>
            <a:pPr marL="0" indent="0">
              <a:buNone/>
            </a:pPr>
            <a:r>
              <a:rPr lang="en-US" dirty="0"/>
              <a:t>Do not put cast on until after broken bone seen on x-ray and checked by specialist, swelling has gone down.</a:t>
            </a:r>
          </a:p>
          <a:p>
            <a:pPr marL="0" indent="0">
              <a:buNone/>
            </a:pPr>
            <a:r>
              <a:rPr lang="en-US" sz="2400" b="1" dirty="0"/>
              <a:t>Attention</a:t>
            </a:r>
          </a:p>
          <a:p>
            <a:pPr marL="457200" indent="-457200">
              <a:buFont typeface="+mj-lt"/>
              <a:buAutoNum type="arabicPeriod"/>
            </a:pPr>
            <a:r>
              <a:rPr lang="en-US" dirty="0"/>
              <a:t>Casts usually left on for 6–10 weeks.</a:t>
            </a:r>
          </a:p>
          <a:p>
            <a:pPr marL="457200" indent="-457200">
              <a:buFont typeface="+mj-lt"/>
              <a:buAutoNum type="arabicPeriod"/>
            </a:pPr>
            <a:r>
              <a:rPr lang="en-US" dirty="0"/>
              <a:t>Need to be strong and well made to last this long</a:t>
            </a:r>
          </a:p>
          <a:p>
            <a:pPr marL="457200" indent="-457200">
              <a:buFont typeface="+mj-lt"/>
              <a:buAutoNum type="arabicPeriod"/>
            </a:pPr>
            <a:r>
              <a:rPr lang="en-US" dirty="0"/>
              <a:t>Position limb carefully before putting on plaster</a:t>
            </a:r>
          </a:p>
          <a:p>
            <a:pPr marL="457200" indent="-457200">
              <a:buFont typeface="+mj-lt"/>
              <a:buAutoNum type="arabicPeriod"/>
            </a:pPr>
            <a:r>
              <a:rPr lang="en-US" dirty="0"/>
              <a:t>Helper must hold limb without pressing fingers into plaster</a:t>
            </a:r>
          </a:p>
          <a:p>
            <a:pPr marL="457200" indent="-457200">
              <a:buFont typeface="+mj-lt"/>
              <a:buAutoNum type="arabicPeriod"/>
            </a:pPr>
            <a:r>
              <a:rPr lang="en-US" dirty="0"/>
              <a:t>Work quickly so there is time to would plaster before critical setting period If wound under plaster cast that needs dressing — use plaster saw to cut window in plaster when it is dry.</a:t>
            </a:r>
          </a:p>
        </p:txBody>
      </p:sp>
      <p:pic>
        <p:nvPicPr>
          <p:cNvPr id="8" name="Picture 8">
            <a:extLst>
              <a:ext uri="{FF2B5EF4-FFF2-40B4-BE49-F238E27FC236}">
                <a16:creationId xmlns:a16="http://schemas.microsoft.com/office/drawing/2014/main" id="{991314D1-AFEB-B944-AB67-603E6E4FCBFE}"/>
              </a:ext>
            </a:extLst>
          </p:cNvPr>
          <p:cNvPicPr>
            <a:picLocks noChangeAspect="1"/>
          </p:cNvPicPr>
          <p:nvPr/>
        </p:nvPicPr>
        <p:blipFill>
          <a:blip r:embed="rId2"/>
          <a:stretch>
            <a:fillRect/>
          </a:stretch>
        </p:blipFill>
        <p:spPr>
          <a:xfrm>
            <a:off x="7424826" y="1989068"/>
            <a:ext cx="3796926" cy="3796926"/>
          </a:xfrm>
          <a:prstGeom prst="rect">
            <a:avLst/>
          </a:prstGeom>
        </p:spPr>
      </p:pic>
    </p:spTree>
    <p:extLst>
      <p:ext uri="{BB962C8B-B14F-4D97-AF65-F5344CB8AC3E}">
        <p14:creationId xmlns:p14="http://schemas.microsoft.com/office/powerpoint/2010/main" val="3804029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92B572-F6C5-5845-A340-969B50C80942}"/>
              </a:ext>
            </a:extLst>
          </p:cNvPr>
          <p:cNvSpPr txBox="1"/>
          <p:nvPr/>
        </p:nvSpPr>
        <p:spPr>
          <a:xfrm>
            <a:off x="372719" y="324876"/>
            <a:ext cx="3224300" cy="5940088"/>
          </a:xfrm>
          <a:prstGeom prst="rect">
            <a:avLst/>
          </a:prstGeom>
          <a:noFill/>
        </p:spPr>
        <p:txBody>
          <a:bodyPr wrap="square">
            <a:spAutoFit/>
          </a:bodyPr>
          <a:lstStyle/>
          <a:p>
            <a:r>
              <a:rPr lang="en-US" sz="2000"/>
              <a:t>5. Do not have extra plaster around fracture or middle of cast. </a:t>
            </a:r>
          </a:p>
          <a:p>
            <a:r>
              <a:rPr lang="en-US" sz="2000"/>
              <a:t>6. Avoid laying down layers of plaster bandage directly on top of each other</a:t>
            </a:r>
          </a:p>
          <a:p>
            <a:r>
              <a:rPr lang="en-US" sz="2000"/>
              <a:t>7. Reinforce casts where they cross joints by adding plaster strips length ways along outside</a:t>
            </a:r>
          </a:p>
          <a:p>
            <a:r>
              <a:rPr lang="en-US" sz="2000" b="1">
                <a:solidFill>
                  <a:srgbClr val="C00000"/>
                </a:solidFill>
              </a:rPr>
              <a:t>Circulation and sensation — </a:t>
            </a:r>
            <a:r>
              <a:rPr lang="en-US" sz="2000"/>
              <a:t>after putting on plaster check hands/fingers, feet/toes for colour, warmth, sensation, movement, capillary refill, peripheral pulses — F 10.1. If any not normal — take off slab or cast.</a:t>
            </a:r>
          </a:p>
        </p:txBody>
      </p:sp>
      <p:sp>
        <p:nvSpPr>
          <p:cNvPr id="6" name="TextBox 5">
            <a:extLst>
              <a:ext uri="{FF2B5EF4-FFF2-40B4-BE49-F238E27FC236}">
                <a16:creationId xmlns:a16="http://schemas.microsoft.com/office/drawing/2014/main" id="{16A340A8-031D-7142-BC68-834FE17E83E4}"/>
              </a:ext>
            </a:extLst>
          </p:cNvPr>
          <p:cNvSpPr txBox="1"/>
          <p:nvPr/>
        </p:nvSpPr>
        <p:spPr>
          <a:xfrm>
            <a:off x="3727174" y="117693"/>
            <a:ext cx="8258944" cy="6001643"/>
          </a:xfrm>
          <a:prstGeom prst="rect">
            <a:avLst/>
          </a:prstGeom>
          <a:noFill/>
        </p:spPr>
        <p:txBody>
          <a:bodyPr wrap="square" rtlCol="0">
            <a:spAutoFit/>
          </a:bodyPr>
          <a:lstStyle/>
          <a:p>
            <a:pPr algn="l"/>
            <a:r>
              <a:rPr lang="en-US" sz="2400" b="1"/>
              <a:t>What you need ?</a:t>
            </a:r>
          </a:p>
          <a:p>
            <a:pPr marL="342900" indent="-342900" algn="l">
              <a:buAutoNum type="arabicPeriod"/>
            </a:pPr>
            <a:r>
              <a:rPr lang="en-US" sz="2400"/>
              <a:t>Helper</a:t>
            </a:r>
          </a:p>
          <a:p>
            <a:pPr marL="342900" indent="-342900" algn="l">
              <a:buAutoNum type="arabicPeriod"/>
            </a:pPr>
            <a:r>
              <a:rPr lang="en-US" sz="2400"/>
              <a:t>Plastic apron</a:t>
            </a:r>
          </a:p>
          <a:p>
            <a:pPr marL="342900" indent="-342900" algn="l">
              <a:buAutoNum type="arabicPeriod"/>
            </a:pPr>
            <a:r>
              <a:rPr lang="en-US" sz="2400"/>
              <a:t>Blueys or plastic covers</a:t>
            </a:r>
          </a:p>
          <a:p>
            <a:pPr marL="342900" indent="-342900" algn="l">
              <a:buAutoNum type="arabicPeriod"/>
            </a:pPr>
            <a:r>
              <a:rPr lang="en-US" sz="2400"/>
              <a:t>Bucket/bowl lined with plastic bag and filled with cool water</a:t>
            </a:r>
          </a:p>
          <a:p>
            <a:pPr marL="342900" indent="-342900" algn="l">
              <a:buAutoNum type="arabicPeriod"/>
            </a:pPr>
            <a:r>
              <a:rPr lang="en-US" sz="2400"/>
              <a:t>Stockinette — big enough to fit loosely over limbPlaster wool — size and amount depends on limb</a:t>
            </a:r>
          </a:p>
          <a:p>
            <a:pPr algn="l"/>
            <a:endParaRPr lang="en-US" sz="2400"/>
          </a:p>
          <a:p>
            <a:pPr algn="l"/>
            <a:r>
              <a:rPr lang="en-US" sz="2400"/>
              <a:t>Main cast usually made using 6–8 layers of plaster</a:t>
            </a:r>
          </a:p>
          <a:p>
            <a:pPr algn="l"/>
            <a:r>
              <a:rPr lang="en-US" sz="2400"/>
              <a:t>          Short arm — 2 rolls of 7.5 or 10cm bandage</a:t>
            </a:r>
          </a:p>
          <a:p>
            <a:pPr algn="l"/>
            <a:r>
              <a:rPr lang="en-US" sz="2400"/>
              <a:t>          Long arm — 3 rolls of 7.5 or 10cm bandage</a:t>
            </a:r>
          </a:p>
          <a:p>
            <a:pPr algn="l"/>
            <a:r>
              <a:rPr lang="en-US" sz="2400"/>
              <a:t>          Below knee, non weight-bearing — 3 rolls of 10cm bandage</a:t>
            </a:r>
          </a:p>
          <a:p>
            <a:pPr algn="l"/>
            <a:r>
              <a:rPr lang="en-US" sz="2400"/>
              <a:t>          Below knee, weight-bearing — 4 rolls of 10cm and 1 roll of           7.5 cm bandage</a:t>
            </a:r>
          </a:p>
          <a:p>
            <a:pPr algn="l"/>
            <a:r>
              <a:rPr lang="en-US" sz="2400"/>
              <a:t>           Full leg — 6–8 rolls of 10cm bandag</a:t>
            </a:r>
          </a:p>
          <a:p>
            <a:pPr algn="l"/>
            <a:r>
              <a:rPr lang="en-US" sz="2400"/>
              <a:t>Amounts vary depending on size of person’s limbs.</a:t>
            </a:r>
          </a:p>
        </p:txBody>
      </p:sp>
    </p:spTree>
    <p:extLst>
      <p:ext uri="{BB962C8B-B14F-4D97-AF65-F5344CB8AC3E}">
        <p14:creationId xmlns:p14="http://schemas.microsoft.com/office/powerpoint/2010/main" val="1089070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678819-489D-584F-A878-8BBFFD54A280}"/>
              </a:ext>
            </a:extLst>
          </p:cNvPr>
          <p:cNvSpPr txBox="1"/>
          <p:nvPr/>
        </p:nvSpPr>
        <p:spPr>
          <a:xfrm>
            <a:off x="396383" y="591615"/>
            <a:ext cx="6537344" cy="5632311"/>
          </a:xfrm>
          <a:prstGeom prst="rect">
            <a:avLst/>
          </a:prstGeom>
          <a:noFill/>
        </p:spPr>
        <p:txBody>
          <a:bodyPr wrap="square">
            <a:spAutoFit/>
          </a:bodyPr>
          <a:lstStyle/>
          <a:p>
            <a:r>
              <a:rPr lang="en-US" sz="2400" b="1">
                <a:solidFill>
                  <a:srgbClr val="7030A0"/>
                </a:solidFill>
              </a:rPr>
              <a:t>What you do ?</a:t>
            </a:r>
            <a:r>
              <a:rPr lang="en-US" sz="2400"/>
              <a:t> </a:t>
            </a:r>
          </a:p>
          <a:p>
            <a:r>
              <a:rPr lang="en-US" sz="2400">
                <a:solidFill>
                  <a:srgbClr val="00B050"/>
                </a:solidFill>
              </a:rPr>
              <a:t>Preparation :-</a:t>
            </a:r>
          </a:p>
          <a:p>
            <a:pPr marL="457200" indent="-457200">
              <a:buFont typeface="+mj-lt"/>
              <a:buAutoNum type="arabicPeriod"/>
            </a:pPr>
            <a:r>
              <a:rPr lang="en-US" sz="2400"/>
              <a:t>Cover area around work site with blueys/plastic, put water nearby</a:t>
            </a:r>
          </a:p>
          <a:p>
            <a:pPr marL="457200" indent="-457200">
              <a:buFont typeface="+mj-lt"/>
              <a:buAutoNum type="arabicPeriod"/>
            </a:pPr>
            <a:r>
              <a:rPr lang="en-US" sz="2400"/>
              <a:t>Put stockinette loosely over whole area to be plastered and cut 3–5cm longer so it can be folded back over each end of cast</a:t>
            </a:r>
          </a:p>
          <a:p>
            <a:pPr marL="457200" indent="-457200">
              <a:buFont typeface="+mj-lt"/>
              <a:buAutoNum type="arabicPeriod"/>
            </a:pPr>
            <a:r>
              <a:rPr lang="en-US" sz="2400"/>
              <a:t>Put on plaster wool over stockinette</a:t>
            </a:r>
          </a:p>
          <a:p>
            <a:pPr marL="457200" indent="-457200">
              <a:buFont typeface="+mj-lt"/>
              <a:buAutoNum type="arabicPeriod"/>
            </a:pPr>
            <a:r>
              <a:rPr lang="en-US" sz="2400"/>
              <a:t>Get helper to hold and support limb</a:t>
            </a:r>
          </a:p>
          <a:p>
            <a:pPr marL="457200" indent="-457200">
              <a:buFont typeface="+mj-lt"/>
              <a:buAutoNum type="arabicPeriod"/>
            </a:pPr>
            <a:r>
              <a:rPr lang="en-US" sz="2400"/>
              <a:t>Dip plaster rolls in water on end — allows air to escape, allows complete soaking of plaster. Bandages ready when bubbling stops</a:t>
            </a:r>
          </a:p>
          <a:p>
            <a:pPr marL="457200" indent="-457200">
              <a:buFont typeface="+mj-lt"/>
              <a:buAutoNum type="arabicPeriod"/>
            </a:pPr>
            <a:r>
              <a:rPr lang="en-US" sz="2400"/>
              <a:t>Dip and remove all rolls of plaster from water at same time</a:t>
            </a:r>
          </a:p>
          <a:p>
            <a:pPr marL="457200" indent="-457200">
              <a:buFont typeface="+mj-lt"/>
              <a:buAutoNum type="arabicPeriod"/>
            </a:pPr>
            <a:r>
              <a:rPr lang="en-US" sz="2400"/>
              <a:t>Check position of limb</a:t>
            </a:r>
          </a:p>
        </p:txBody>
      </p:sp>
    </p:spTree>
    <p:extLst>
      <p:ext uri="{BB962C8B-B14F-4D97-AF65-F5344CB8AC3E}">
        <p14:creationId xmlns:p14="http://schemas.microsoft.com/office/powerpoint/2010/main" val="4036129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EDE0B9-E8D5-CF43-A5D7-43F4899BF73D}"/>
              </a:ext>
            </a:extLst>
          </p:cNvPr>
          <p:cNvSpPr txBox="1"/>
          <p:nvPr/>
        </p:nvSpPr>
        <p:spPr>
          <a:xfrm>
            <a:off x="141987" y="86859"/>
            <a:ext cx="7951305" cy="5632311"/>
          </a:xfrm>
          <a:prstGeom prst="rect">
            <a:avLst/>
          </a:prstGeom>
          <a:noFill/>
        </p:spPr>
        <p:txBody>
          <a:bodyPr wrap="square">
            <a:spAutoFit/>
          </a:bodyPr>
          <a:lstStyle/>
          <a:p>
            <a:r>
              <a:rPr lang="en-US" sz="2400" b="1" u="sng">
                <a:solidFill>
                  <a:srgbClr val="00B050"/>
                </a:solidFill>
              </a:rPr>
              <a:t>Applying</a:t>
            </a:r>
          </a:p>
          <a:p>
            <a:pPr marL="342900" indent="-342900">
              <a:buFont typeface="+mj-lt"/>
              <a:buAutoNum type="arabicPeriod"/>
            </a:pPr>
            <a:r>
              <a:rPr lang="en-US" sz="2400"/>
              <a:t>Start bandage from hand/foot, move up arm/leg towards body. </a:t>
            </a:r>
          </a:p>
          <a:p>
            <a:pPr marL="342900" indent="-342900">
              <a:buFont typeface="+mj-lt"/>
              <a:buAutoNum type="arabicPeriod"/>
            </a:pPr>
            <a:r>
              <a:rPr lang="en-US" sz="2400"/>
              <a:t>Bandage from inside to outside of limb with uniform thickness</a:t>
            </a:r>
          </a:p>
          <a:p>
            <a:pPr marL="342900" indent="-342900">
              <a:buFont typeface="+mj-lt"/>
              <a:buAutoNum type="arabicPeriod"/>
            </a:pPr>
            <a:r>
              <a:rPr lang="en-US" sz="2400"/>
              <a:t>Lay bandage down evenly by letting it roll onto limb</a:t>
            </a:r>
          </a:p>
          <a:p>
            <a:pPr marL="342900" indent="-342900">
              <a:buFont typeface="+mj-lt"/>
              <a:buAutoNum type="arabicPeriod"/>
            </a:pPr>
            <a:r>
              <a:rPr lang="en-US" sz="2400"/>
              <a:t>Do not pull or wrap tightly. Tight cast can cause swelling of fingers/toes and cut off blood/nerve supply</a:t>
            </a:r>
          </a:p>
          <a:p>
            <a:pPr marL="342900" indent="-342900">
              <a:buFont typeface="+mj-lt"/>
              <a:buAutoNum type="arabicPeriod"/>
            </a:pPr>
            <a:r>
              <a:rPr lang="en-US" sz="2400"/>
              <a:t>Overlap as you do in normal bandaging</a:t>
            </a:r>
          </a:p>
          <a:p>
            <a:pPr marL="342900" indent="-342900">
              <a:buFont typeface="+mj-lt"/>
              <a:buAutoNum type="arabicPeriod"/>
            </a:pPr>
            <a:r>
              <a:rPr lang="en-US" sz="2400"/>
              <a:t>Use flat of your hands to smooth and shape around joints, get a firm flat finish as you go.</a:t>
            </a:r>
          </a:p>
          <a:p>
            <a:pPr marL="342900" indent="-342900">
              <a:buFont typeface="+mj-lt"/>
              <a:buAutoNum type="arabicPeriod"/>
            </a:pPr>
            <a:r>
              <a:rPr lang="en-US" sz="2400"/>
              <a:t>Smooth each roll before starting a new one</a:t>
            </a:r>
          </a:p>
          <a:p>
            <a:pPr marL="342900" indent="-342900">
              <a:buFont typeface="+mj-lt"/>
              <a:buAutoNum type="arabicPeriod"/>
            </a:pPr>
            <a:r>
              <a:rPr lang="en-US" sz="2400"/>
              <a:t>Smooth from fingers/hand or toes/foot towards body </a:t>
            </a:r>
          </a:p>
          <a:p>
            <a:pPr marL="342900" indent="-342900">
              <a:buFont typeface="+mj-lt"/>
              <a:buAutoNum type="arabicPeriod"/>
            </a:pPr>
            <a:r>
              <a:rPr lang="en-US" sz="2400"/>
              <a:t>Do not crease POP. Creases can make cast too tight, cut off blood/nerve supply</a:t>
            </a:r>
          </a:p>
        </p:txBody>
      </p:sp>
      <p:pic>
        <p:nvPicPr>
          <p:cNvPr id="4" name="Picture 4">
            <a:extLst>
              <a:ext uri="{FF2B5EF4-FFF2-40B4-BE49-F238E27FC236}">
                <a16:creationId xmlns:a16="http://schemas.microsoft.com/office/drawing/2014/main" id="{9B5F0A65-0209-214F-8ACB-C8FB48B65858}"/>
              </a:ext>
            </a:extLst>
          </p:cNvPr>
          <p:cNvPicPr>
            <a:picLocks noChangeAspect="1"/>
          </p:cNvPicPr>
          <p:nvPr/>
        </p:nvPicPr>
        <p:blipFill>
          <a:blip r:embed="rId2"/>
          <a:stretch>
            <a:fillRect/>
          </a:stretch>
        </p:blipFill>
        <p:spPr>
          <a:xfrm>
            <a:off x="8247112" y="945945"/>
            <a:ext cx="3786335" cy="3076575"/>
          </a:xfrm>
          <a:prstGeom prst="rect">
            <a:avLst/>
          </a:prstGeom>
        </p:spPr>
      </p:pic>
    </p:spTree>
    <p:extLst>
      <p:ext uri="{BB962C8B-B14F-4D97-AF65-F5344CB8AC3E}">
        <p14:creationId xmlns:p14="http://schemas.microsoft.com/office/powerpoint/2010/main" val="2724100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43AC61-DB6A-A345-88FE-05270F73D779}"/>
              </a:ext>
            </a:extLst>
          </p:cNvPr>
          <p:cNvSpPr txBox="1"/>
          <p:nvPr/>
        </p:nvSpPr>
        <p:spPr>
          <a:xfrm>
            <a:off x="5839239" y="306066"/>
            <a:ext cx="5791910" cy="4154984"/>
          </a:xfrm>
          <a:prstGeom prst="rect">
            <a:avLst/>
          </a:prstGeom>
          <a:noFill/>
        </p:spPr>
        <p:txBody>
          <a:bodyPr wrap="square">
            <a:spAutoFit/>
          </a:bodyPr>
          <a:lstStyle/>
          <a:p>
            <a:r>
              <a:rPr lang="en-US" sz="2400" b="1" i="1" u="sng" dirty="0"/>
              <a:t>Always tell person:- </a:t>
            </a:r>
          </a:p>
          <a:p>
            <a:pPr marL="457200" indent="-457200">
              <a:buFont typeface="+mj-lt"/>
              <a:buAutoNum type="arabicPeriod"/>
            </a:pPr>
            <a:r>
              <a:rPr lang="en-US" sz="2400" dirty="0"/>
              <a:t>Come straight back to clinic if pain gets worse, swelling or blueness of fingers/ toes, plaster feels too tight or too loose. </a:t>
            </a:r>
          </a:p>
          <a:p>
            <a:pPr marL="457200" indent="-457200">
              <a:buFont typeface="+mj-lt"/>
              <a:buAutoNum type="arabicPeriod"/>
            </a:pPr>
            <a:r>
              <a:rPr lang="en-US" sz="2400" dirty="0"/>
              <a:t>Cast needs to be removed</a:t>
            </a:r>
          </a:p>
          <a:p>
            <a:pPr marL="457200" indent="-457200">
              <a:buFont typeface="+mj-lt"/>
              <a:buAutoNum type="arabicPeriod"/>
            </a:pPr>
            <a:r>
              <a:rPr lang="en-US" sz="2400" dirty="0"/>
              <a:t>Do not put any weight on cast for at least 48 hours, and then only very light pressure</a:t>
            </a:r>
          </a:p>
          <a:p>
            <a:pPr marL="457200" indent="-457200">
              <a:buFont typeface="+mj-lt"/>
              <a:buAutoNum type="arabicPeriod"/>
            </a:pPr>
            <a:r>
              <a:rPr lang="en-US" sz="2400" dirty="0"/>
              <a:t>Do not put things down cast to scratch</a:t>
            </a:r>
          </a:p>
          <a:p>
            <a:pPr marL="457200" indent="-457200">
              <a:buFont typeface="+mj-lt"/>
              <a:buAutoNum type="arabicPeriod"/>
            </a:pPr>
            <a:r>
              <a:rPr lang="en-US" sz="2400" dirty="0"/>
              <a:t>Do not pull out padding</a:t>
            </a:r>
          </a:p>
          <a:p>
            <a:pPr marL="457200" indent="-457200">
              <a:buFont typeface="+mj-lt"/>
              <a:buAutoNum type="arabicPeriod"/>
            </a:pPr>
            <a:r>
              <a:rPr lang="en-US" sz="2400" dirty="0"/>
              <a:t>Do not get cast wet, knock or damage it</a:t>
            </a:r>
          </a:p>
        </p:txBody>
      </p:sp>
      <p:sp>
        <p:nvSpPr>
          <p:cNvPr id="5" name="TextBox 4">
            <a:extLst>
              <a:ext uri="{FF2B5EF4-FFF2-40B4-BE49-F238E27FC236}">
                <a16:creationId xmlns:a16="http://schemas.microsoft.com/office/drawing/2014/main" id="{7162F7F3-5AF4-7A48-A260-CB4A3A083578}"/>
              </a:ext>
            </a:extLst>
          </p:cNvPr>
          <p:cNvSpPr txBox="1"/>
          <p:nvPr/>
        </p:nvSpPr>
        <p:spPr>
          <a:xfrm>
            <a:off x="230730" y="444565"/>
            <a:ext cx="4252780" cy="5262979"/>
          </a:xfrm>
          <a:prstGeom prst="rect">
            <a:avLst/>
          </a:prstGeom>
          <a:noFill/>
        </p:spPr>
        <p:txBody>
          <a:bodyPr wrap="square">
            <a:spAutoFit/>
          </a:bodyPr>
          <a:lstStyle/>
          <a:p>
            <a:pPr marL="342900" indent="-342900">
              <a:buFont typeface="Arial" panose="020B0604020202020204" pitchFamily="34" charset="0"/>
              <a:buChar char="•"/>
            </a:pPr>
            <a:r>
              <a:rPr lang="en-US" sz="2800" dirty="0"/>
              <a:t>Put arm in sling, or tell person to keep leg lifted and resting on pillows when they get home</a:t>
            </a:r>
          </a:p>
          <a:p>
            <a:pPr marL="342900" indent="-342900">
              <a:buFont typeface="Arial" panose="020B0604020202020204" pitchFamily="34" charset="0"/>
              <a:buChar char="•"/>
            </a:pPr>
            <a:r>
              <a:rPr lang="en-US" sz="2800" dirty="0" err="1"/>
              <a:t>Organise</a:t>
            </a:r>
            <a:r>
              <a:rPr lang="en-US" sz="2800" dirty="0"/>
              <a:t> crutches if needed</a:t>
            </a:r>
          </a:p>
          <a:p>
            <a:pPr marL="342900" indent="-342900">
              <a:buFont typeface="Arial" panose="020B0604020202020204" pitchFamily="34" charset="0"/>
              <a:buChar char="•"/>
            </a:pPr>
            <a:r>
              <a:rPr lang="en-US" sz="2800" dirty="0"/>
              <a:t>Record in file notes — type of cast, material used, modifications to cast, instructions given, if crutches given, date of next appointment</a:t>
            </a:r>
          </a:p>
        </p:txBody>
      </p:sp>
    </p:spTree>
    <p:extLst>
      <p:ext uri="{BB962C8B-B14F-4D97-AF65-F5344CB8AC3E}">
        <p14:creationId xmlns:p14="http://schemas.microsoft.com/office/powerpoint/2010/main" val="936204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61AD60-E878-46D0-B907-22D0232542B1}"/>
              </a:ext>
            </a:extLst>
          </p:cNvPr>
          <p:cNvSpPr txBox="1"/>
          <p:nvPr/>
        </p:nvSpPr>
        <p:spPr>
          <a:xfrm>
            <a:off x="368710" y="98321"/>
            <a:ext cx="10849896" cy="6247864"/>
          </a:xfrm>
          <a:prstGeom prst="rect">
            <a:avLst/>
          </a:prstGeom>
          <a:noFill/>
        </p:spPr>
        <p:txBody>
          <a:bodyPr wrap="square" rtlCol="0">
            <a:spAutoFit/>
          </a:bodyPr>
          <a:lstStyle/>
          <a:p>
            <a:r>
              <a:rPr lang="en-IN" sz="4000" b="1" i="1" dirty="0"/>
              <a:t>Instructions to patient in a plaster cast</a:t>
            </a:r>
          </a:p>
          <a:p>
            <a:r>
              <a:rPr lang="en-IN" sz="2400" dirty="0"/>
              <a:t>Important :-</a:t>
            </a:r>
          </a:p>
          <a:p>
            <a:pPr marL="514350" indent="-514350">
              <a:buFont typeface="+mj-lt"/>
              <a:buAutoNum type="arabicPeriod"/>
            </a:pPr>
            <a:r>
              <a:rPr lang="en-IN" sz="2400" dirty="0"/>
              <a:t>Report back to the hospital immediately at any time of the day or night if </a:t>
            </a:r>
          </a:p>
          <a:p>
            <a:pPr marL="895350">
              <a:tabLst>
                <a:tab pos="88900" algn="l"/>
                <a:tab pos="176213" algn="l"/>
              </a:tabLst>
            </a:pPr>
            <a:r>
              <a:rPr lang="en-IN" sz="2400" dirty="0"/>
              <a:t>You get increased pain, or pins and needles in the plastered limb</a:t>
            </a:r>
          </a:p>
          <a:p>
            <a:pPr marL="895350">
              <a:tabLst>
                <a:tab pos="88900" algn="l"/>
                <a:tab pos="176213" algn="l"/>
              </a:tabLst>
            </a:pPr>
            <a:r>
              <a:rPr lang="en-IN" sz="2400" dirty="0"/>
              <a:t>Your finger or toes become blue, white, badly swollen or numb</a:t>
            </a:r>
          </a:p>
          <a:p>
            <a:pPr marL="895350">
              <a:tabLst>
                <a:tab pos="88900" algn="l"/>
                <a:tab pos="176213" algn="l"/>
              </a:tabLst>
            </a:pPr>
            <a:r>
              <a:rPr lang="en-IN" sz="2400" dirty="0"/>
              <a:t>You are unable to move your fingers or toes.</a:t>
            </a:r>
          </a:p>
          <a:p>
            <a:pPr marL="895350">
              <a:tabLst>
                <a:tab pos="88900" algn="l"/>
                <a:tab pos="176213" algn="l"/>
              </a:tabLst>
            </a:pPr>
            <a:r>
              <a:rPr lang="en-IN" sz="2400" dirty="0"/>
              <a:t>you loose any object, such as a coin or pencil, under the plaster</a:t>
            </a:r>
          </a:p>
          <a:p>
            <a:pPr marL="514350" indent="-514350">
              <a:buAutoNum type="arabicPeriod" startAt="2"/>
              <a:tabLst>
                <a:tab pos="88900" algn="l"/>
                <a:tab pos="176213" algn="l"/>
                <a:tab pos="1071563" algn="l"/>
              </a:tabLst>
            </a:pPr>
            <a:r>
              <a:rPr lang="en-IN" sz="2400" dirty="0"/>
              <a:t>Do not rest the plaster cast on a firm surface.</a:t>
            </a:r>
          </a:p>
          <a:p>
            <a:pPr marL="514350" indent="-514350">
              <a:buAutoNum type="arabicPeriod" startAt="2"/>
              <a:tabLst>
                <a:tab pos="88900" algn="l"/>
                <a:tab pos="176213" algn="l"/>
                <a:tab pos="1071563" algn="l"/>
              </a:tabLst>
            </a:pPr>
            <a:r>
              <a:rPr lang="en-IN" sz="2400" dirty="0"/>
              <a:t>Do not hang the splinted limb down unless the limb is in active use.</a:t>
            </a:r>
          </a:p>
          <a:p>
            <a:pPr marL="514350" indent="-514350">
              <a:buAutoNum type="arabicPeriod" startAt="2"/>
              <a:tabLst>
                <a:tab pos="88900" algn="l"/>
                <a:tab pos="176213" algn="l"/>
                <a:tab pos="1071563" algn="l"/>
              </a:tabLst>
            </a:pPr>
            <a:r>
              <a:rPr lang="en-IN" sz="2400" dirty="0"/>
              <a:t>Use the splinted limb as much as possible :- move your fingers and toes, and all other joints not immobilized by the plaster cast, a number of times every hour</a:t>
            </a:r>
          </a:p>
          <a:p>
            <a:pPr marL="514350" indent="-514350">
              <a:buAutoNum type="arabicPeriod" startAt="2"/>
              <a:tabLst>
                <a:tab pos="88900" algn="l"/>
                <a:tab pos="176213" algn="l"/>
                <a:tab pos="1071563" algn="l"/>
              </a:tabLst>
            </a:pPr>
            <a:r>
              <a:rPr lang="en-IN" sz="2400" dirty="0"/>
              <a:t>Keep the plaster cast dry.</a:t>
            </a:r>
          </a:p>
          <a:p>
            <a:pPr marL="514350" indent="-514350">
              <a:buAutoNum type="arabicPeriod" startAt="2"/>
              <a:tabLst>
                <a:tab pos="88900" algn="l"/>
                <a:tab pos="176213" algn="l"/>
                <a:tab pos="1071563" algn="l"/>
              </a:tabLst>
            </a:pPr>
            <a:r>
              <a:rPr lang="en-IN" sz="2400" dirty="0"/>
              <a:t>Report back to the hospital if the plaster cast becomes loose, cracked or soft </a:t>
            </a:r>
          </a:p>
          <a:p>
            <a:pPr marL="514350" indent="-514350">
              <a:buAutoNum type="arabicPeriod" startAt="2"/>
              <a:tabLst>
                <a:tab pos="88900" algn="l"/>
                <a:tab pos="176213" algn="l"/>
                <a:tab pos="1071563" algn="l"/>
              </a:tabLst>
            </a:pPr>
            <a:endParaRPr lang="en-IN" dirty="0"/>
          </a:p>
          <a:p>
            <a:pPr marL="514350" indent="-514350">
              <a:buAutoNum type="arabicPeriod" startAt="2"/>
              <a:tabLst>
                <a:tab pos="88900" algn="l"/>
                <a:tab pos="176213" algn="l"/>
                <a:tab pos="1071563" algn="l"/>
              </a:tabLst>
            </a:pPr>
            <a:endParaRPr lang="en-IN" dirty="0"/>
          </a:p>
          <a:p>
            <a:pPr marL="895350">
              <a:tabLst>
                <a:tab pos="88900" algn="l"/>
                <a:tab pos="176213" algn="l"/>
              </a:tabLst>
            </a:pPr>
            <a:endParaRPr lang="en-IN" dirty="0"/>
          </a:p>
          <a:p>
            <a:pPr marL="88900" defTabSz="179388">
              <a:tabLst>
                <a:tab pos="88900" algn="l"/>
                <a:tab pos="176213" algn="l"/>
                <a:tab pos="895350" algn="l"/>
              </a:tabLst>
            </a:pPr>
            <a:r>
              <a:rPr lang="en-IN" dirty="0"/>
              <a:t>	</a:t>
            </a:r>
          </a:p>
        </p:txBody>
      </p:sp>
    </p:spTree>
    <p:extLst>
      <p:ext uri="{BB962C8B-B14F-4D97-AF65-F5344CB8AC3E}">
        <p14:creationId xmlns:p14="http://schemas.microsoft.com/office/powerpoint/2010/main" val="56061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3AB9AD-11C6-5542-97AE-D46D62495511}"/>
              </a:ext>
            </a:extLst>
          </p:cNvPr>
          <p:cNvSpPr>
            <a:spLocks noGrp="1"/>
          </p:cNvSpPr>
          <p:nvPr>
            <p:ph type="title"/>
          </p:nvPr>
        </p:nvSpPr>
        <p:spPr>
          <a:xfrm>
            <a:off x="228600" y="307640"/>
            <a:ext cx="3657600" cy="1135900"/>
          </a:xfrm>
        </p:spPr>
        <p:txBody>
          <a:bodyPr>
            <a:normAutofit/>
          </a:bodyPr>
          <a:lstStyle/>
          <a:p>
            <a:r>
              <a:rPr lang="en-US" b="1" i="1">
                <a:solidFill>
                  <a:srgbClr val="002060"/>
                </a:solidFill>
              </a:rPr>
              <a:t>LOWER ARM CAST</a:t>
            </a:r>
          </a:p>
        </p:txBody>
      </p:sp>
      <p:sp>
        <p:nvSpPr>
          <p:cNvPr id="5" name="Content Placeholder 4">
            <a:extLst>
              <a:ext uri="{FF2B5EF4-FFF2-40B4-BE49-F238E27FC236}">
                <a16:creationId xmlns:a16="http://schemas.microsoft.com/office/drawing/2014/main" id="{956CB5CC-3FF8-F543-AA80-B2C91B9D35CA}"/>
              </a:ext>
            </a:extLst>
          </p:cNvPr>
          <p:cNvSpPr>
            <a:spLocks noGrp="1"/>
          </p:cNvSpPr>
          <p:nvPr>
            <p:ph idx="1"/>
          </p:nvPr>
        </p:nvSpPr>
        <p:spPr>
          <a:xfrm>
            <a:off x="4859762" y="307640"/>
            <a:ext cx="6492240" cy="5771034"/>
          </a:xfrm>
        </p:spPr>
        <p:txBody>
          <a:bodyPr>
            <a:noAutofit/>
          </a:bodyPr>
          <a:lstStyle/>
          <a:p>
            <a:r>
              <a:rPr lang="en-US" sz="2400" b="1" u="sng">
                <a:solidFill>
                  <a:srgbClr val="002060"/>
                </a:solidFill>
              </a:rPr>
              <a:t>What you do ?</a:t>
            </a:r>
          </a:p>
          <a:p>
            <a:r>
              <a:rPr lang="en-US" sz="2400" b="1">
                <a:solidFill>
                  <a:srgbClr val="00B050"/>
                </a:solidFill>
              </a:rPr>
              <a:t>Preparation:- </a:t>
            </a:r>
          </a:p>
          <a:p>
            <a:pPr marL="457200" indent="-457200">
              <a:buFont typeface="+mj-lt"/>
              <a:buAutoNum type="arabicPeriod"/>
            </a:pPr>
            <a:r>
              <a:rPr lang="en-US" sz="2400"/>
              <a:t>Person sits in comfortable chair, arm supported in normal position</a:t>
            </a:r>
          </a:p>
          <a:p>
            <a:pPr marL="457200" indent="-457200">
              <a:buFont typeface="+mj-lt"/>
              <a:buAutoNum type="arabicPeriod"/>
            </a:pPr>
            <a:r>
              <a:rPr lang="en-US" sz="2400"/>
              <a:t>Put on loose stockinette from middle of fingers to elbow. Make hole for thumb</a:t>
            </a:r>
          </a:p>
          <a:p>
            <a:pPr marL="457200" indent="-457200">
              <a:buFont typeface="+mj-lt"/>
              <a:buAutoNum type="arabicPeriod"/>
            </a:pPr>
            <a:r>
              <a:rPr lang="en-US" sz="2400"/>
              <a:t>Put on plaster wool — from middle of palm to 3 finger widths below elbow crease. </a:t>
            </a:r>
          </a:p>
          <a:p>
            <a:pPr marL="457200" indent="-457200">
              <a:buFont typeface="+mj-lt"/>
              <a:buAutoNum type="arabicPeriod"/>
            </a:pPr>
            <a:r>
              <a:rPr lang="en-US" sz="2400"/>
              <a:t>Tear hole for thumb, or cover thumb for scaphoid fracture</a:t>
            </a:r>
          </a:p>
          <a:p>
            <a:pPr marL="457200" indent="-457200">
              <a:buFont typeface="+mj-lt"/>
              <a:buAutoNum type="arabicPeriod"/>
            </a:pPr>
            <a:r>
              <a:rPr lang="en-US" sz="2400"/>
              <a:t>Put 2 extra layers around wristCheck hand and limb position</a:t>
            </a:r>
          </a:p>
        </p:txBody>
      </p:sp>
      <p:sp>
        <p:nvSpPr>
          <p:cNvPr id="7" name="Text Placeholder 6">
            <a:extLst>
              <a:ext uri="{FF2B5EF4-FFF2-40B4-BE49-F238E27FC236}">
                <a16:creationId xmlns:a16="http://schemas.microsoft.com/office/drawing/2014/main" id="{A0AC0776-8B2C-234A-8AB3-4C9FBAE6B550}"/>
              </a:ext>
            </a:extLst>
          </p:cNvPr>
          <p:cNvSpPr>
            <a:spLocks noGrp="1"/>
          </p:cNvSpPr>
          <p:nvPr>
            <p:ph type="body" sz="half" idx="2"/>
          </p:nvPr>
        </p:nvSpPr>
        <p:spPr>
          <a:xfrm>
            <a:off x="228600" y="1443540"/>
            <a:ext cx="3429000" cy="4861664"/>
          </a:xfrm>
        </p:spPr>
        <p:txBody>
          <a:bodyPr>
            <a:normAutofit/>
          </a:bodyPr>
          <a:lstStyle/>
          <a:p>
            <a:r>
              <a:rPr lang="en-US" sz="2400" b="1" i="1"/>
              <a:t>Used for Colles, scaphoid, distal forearm fractures </a:t>
            </a:r>
          </a:p>
        </p:txBody>
      </p:sp>
      <p:pic>
        <p:nvPicPr>
          <p:cNvPr id="8" name="Picture 8">
            <a:extLst>
              <a:ext uri="{FF2B5EF4-FFF2-40B4-BE49-F238E27FC236}">
                <a16:creationId xmlns:a16="http://schemas.microsoft.com/office/drawing/2014/main" id="{58F0C292-F766-A740-AFF3-5FD6D8E24440}"/>
              </a:ext>
            </a:extLst>
          </p:cNvPr>
          <p:cNvPicPr>
            <a:picLocks noChangeAspect="1"/>
          </p:cNvPicPr>
          <p:nvPr/>
        </p:nvPicPr>
        <p:blipFill>
          <a:blip r:embed="rId2"/>
          <a:stretch>
            <a:fillRect/>
          </a:stretch>
        </p:blipFill>
        <p:spPr>
          <a:xfrm flipH="1">
            <a:off x="642635" y="2964320"/>
            <a:ext cx="2469259" cy="3340884"/>
          </a:xfrm>
          <a:prstGeom prst="rect">
            <a:avLst/>
          </a:prstGeom>
        </p:spPr>
      </p:pic>
    </p:spTree>
    <p:extLst>
      <p:ext uri="{BB962C8B-B14F-4D97-AF65-F5344CB8AC3E}">
        <p14:creationId xmlns:p14="http://schemas.microsoft.com/office/powerpoint/2010/main" val="3044356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CC8D8B-18FA-064A-BBDB-4515208BD3F4}"/>
              </a:ext>
            </a:extLst>
          </p:cNvPr>
          <p:cNvSpPr txBox="1"/>
          <p:nvPr/>
        </p:nvSpPr>
        <p:spPr>
          <a:xfrm>
            <a:off x="271433" y="319471"/>
            <a:ext cx="5111552" cy="5693866"/>
          </a:xfrm>
          <a:prstGeom prst="rect">
            <a:avLst/>
          </a:prstGeom>
          <a:noFill/>
        </p:spPr>
        <p:txBody>
          <a:bodyPr wrap="square">
            <a:spAutoFit/>
          </a:bodyPr>
          <a:lstStyle/>
          <a:p>
            <a:r>
              <a:rPr lang="en-US" sz="2400" b="1"/>
              <a:t>Applying</a:t>
            </a:r>
            <a:r>
              <a:rPr lang="en-US" sz="2400"/>
              <a:t> :- </a:t>
            </a:r>
          </a:p>
          <a:p>
            <a:pPr marL="342900" indent="-342900">
              <a:buFont typeface="+mj-lt"/>
              <a:buAutoNum type="arabicPeriod"/>
            </a:pPr>
            <a:r>
              <a:rPr lang="en-US" sz="2000"/>
              <a:t>Wet 7.5cm plaster roll/s (1–2 rolls needed)</a:t>
            </a:r>
          </a:p>
          <a:p>
            <a:pPr marL="342900" indent="-342900">
              <a:buFont typeface="+mj-lt"/>
              <a:buAutoNum type="arabicPeriod"/>
            </a:pPr>
            <a:r>
              <a:rPr lang="en-US" sz="2000"/>
              <a:t>Start plastering at wrist, using bandaging a hand</a:t>
            </a:r>
          </a:p>
          <a:p>
            <a:pPr marL="342900" indent="-342900">
              <a:buFont typeface="+mj-lt"/>
              <a:buAutoNum type="arabicPeriod"/>
            </a:pPr>
            <a:r>
              <a:rPr lang="en-US" sz="2000"/>
              <a:t>To tidy thumb area, except for scaphoid fracture — bandage twice through space between thumb and finger, fold back stockinette, bandage twice more over the top of it</a:t>
            </a:r>
          </a:p>
          <a:p>
            <a:pPr marL="342900" indent="-342900">
              <a:buFont typeface="+mj-lt"/>
              <a:buAutoNum type="arabicPeriod"/>
            </a:pPr>
            <a:r>
              <a:rPr lang="en-US" sz="2000"/>
              <a:t>Keep plastering up arm to 3 finger widths below elbow crease</a:t>
            </a:r>
          </a:p>
          <a:p>
            <a:pPr marL="342900" indent="-342900">
              <a:buFont typeface="+mj-lt"/>
              <a:buAutoNum type="arabicPeriod"/>
            </a:pPr>
            <a:r>
              <a:rPr lang="en-US" sz="2000"/>
              <a:t>Use flat of your hands to shape and smooth as you go, over wrist and up arm</a:t>
            </a:r>
          </a:p>
          <a:p>
            <a:pPr marL="342900" indent="-342900">
              <a:buFont typeface="+mj-lt"/>
              <a:buAutoNum type="arabicPeriod"/>
            </a:pPr>
            <a:r>
              <a:rPr lang="en-US" sz="2000"/>
              <a:t>Thumb joint should move freely — except scaphoid fractureFor scaphoid fracture plaster thumb in placeShape hand into right position for fracture type</a:t>
            </a:r>
          </a:p>
          <a:p>
            <a:r>
              <a:rPr lang="en-US" sz="2000"/>
              <a:t>         </a:t>
            </a:r>
          </a:p>
        </p:txBody>
      </p:sp>
      <p:sp>
        <p:nvSpPr>
          <p:cNvPr id="8" name="TextBox 7">
            <a:extLst>
              <a:ext uri="{FF2B5EF4-FFF2-40B4-BE49-F238E27FC236}">
                <a16:creationId xmlns:a16="http://schemas.microsoft.com/office/drawing/2014/main" id="{8C2BE053-81C9-D141-AB95-29494DC3E2A8}"/>
              </a:ext>
            </a:extLst>
          </p:cNvPr>
          <p:cNvSpPr txBox="1"/>
          <p:nvPr/>
        </p:nvSpPr>
        <p:spPr>
          <a:xfrm>
            <a:off x="5620341" y="319471"/>
            <a:ext cx="3034983" cy="6001643"/>
          </a:xfrm>
          <a:prstGeom prst="rect">
            <a:avLst/>
          </a:prstGeom>
          <a:noFill/>
        </p:spPr>
        <p:txBody>
          <a:bodyPr wrap="square">
            <a:spAutoFit/>
          </a:bodyPr>
          <a:lstStyle/>
          <a:p>
            <a:pPr marL="285750" indent="-285750">
              <a:buFont typeface="Arial" panose="020B0604020202020204" pitchFamily="34" charset="0"/>
              <a:buChar char="•"/>
            </a:pPr>
            <a:r>
              <a:rPr lang="en-US" sz="2400" b="1" dirty="0">
                <a:solidFill>
                  <a:schemeClr val="accent4">
                    <a:lumMod val="50000"/>
                  </a:schemeClr>
                </a:solidFill>
              </a:rPr>
              <a:t>Colle’s Displaced</a:t>
            </a:r>
            <a:r>
              <a:rPr lang="en-US" sz="2400" dirty="0"/>
              <a:t> — ulna deviation, wrist flexion </a:t>
            </a:r>
          </a:p>
          <a:p>
            <a:pPr marL="285750" indent="-285750">
              <a:buFont typeface="Arial" panose="020B0604020202020204" pitchFamily="34" charset="0"/>
              <a:buChar char="•"/>
            </a:pPr>
            <a:endParaRPr lang="en-US" sz="2400" b="1" dirty="0">
              <a:solidFill>
                <a:schemeClr val="accent2">
                  <a:lumMod val="50000"/>
                </a:schemeClr>
              </a:solidFill>
            </a:endParaRPr>
          </a:p>
          <a:p>
            <a:pPr marL="285750" indent="-285750">
              <a:buFont typeface="Arial" panose="020B0604020202020204" pitchFamily="34" charset="0"/>
              <a:buChar char="•"/>
            </a:pPr>
            <a:endParaRPr lang="en-US" sz="2400" b="1" dirty="0">
              <a:solidFill>
                <a:schemeClr val="accent2">
                  <a:lumMod val="50000"/>
                </a:schemeClr>
              </a:solidFill>
            </a:endParaRPr>
          </a:p>
          <a:p>
            <a:pPr marL="285750" indent="-285750">
              <a:buFont typeface="Arial" panose="020B0604020202020204" pitchFamily="34" charset="0"/>
              <a:buChar char="•"/>
            </a:pPr>
            <a:r>
              <a:rPr lang="en-US" sz="2400" b="1" dirty="0">
                <a:solidFill>
                  <a:schemeClr val="accent2">
                    <a:lumMod val="50000"/>
                  </a:schemeClr>
                </a:solidFill>
              </a:rPr>
              <a:t>Colle’s Undisplaced</a:t>
            </a:r>
            <a:r>
              <a:rPr lang="en-US" sz="2400" dirty="0"/>
              <a:t> — neutral position (10° wrist extension) </a:t>
            </a:r>
          </a:p>
          <a:p>
            <a:endParaRPr lang="en-US" sz="2400" dirty="0"/>
          </a:p>
          <a:p>
            <a:pPr marL="285750" indent="-285750">
              <a:buFont typeface="Arial" panose="020B0604020202020204" pitchFamily="34" charset="0"/>
              <a:buChar char="•"/>
            </a:pPr>
            <a:r>
              <a:rPr lang="en-US" sz="2400" dirty="0"/>
              <a:t>Thumb joint should move freely — thumb and little finger can touch Metacarpophalangeal joints have full 90° flexion</a:t>
            </a:r>
          </a:p>
        </p:txBody>
      </p:sp>
      <p:pic>
        <p:nvPicPr>
          <p:cNvPr id="9" name="Picture 9">
            <a:extLst>
              <a:ext uri="{FF2B5EF4-FFF2-40B4-BE49-F238E27FC236}">
                <a16:creationId xmlns:a16="http://schemas.microsoft.com/office/drawing/2014/main" id="{FFB02149-6907-294F-88AC-2E55D7E89A23}"/>
              </a:ext>
            </a:extLst>
          </p:cNvPr>
          <p:cNvPicPr>
            <a:picLocks noChangeAspect="1"/>
          </p:cNvPicPr>
          <p:nvPr/>
        </p:nvPicPr>
        <p:blipFill>
          <a:blip r:embed="rId2"/>
          <a:stretch>
            <a:fillRect/>
          </a:stretch>
        </p:blipFill>
        <p:spPr>
          <a:xfrm>
            <a:off x="8798733" y="577148"/>
            <a:ext cx="2998068" cy="1718317"/>
          </a:xfrm>
          <a:prstGeom prst="rect">
            <a:avLst/>
          </a:prstGeom>
        </p:spPr>
      </p:pic>
      <p:pic>
        <p:nvPicPr>
          <p:cNvPr id="13" name="Picture 13">
            <a:extLst>
              <a:ext uri="{FF2B5EF4-FFF2-40B4-BE49-F238E27FC236}">
                <a16:creationId xmlns:a16="http://schemas.microsoft.com/office/drawing/2014/main" id="{0F6FE466-027F-B942-955D-15646DFA1E19}"/>
              </a:ext>
            </a:extLst>
          </p:cNvPr>
          <p:cNvPicPr>
            <a:picLocks noChangeAspect="1"/>
          </p:cNvPicPr>
          <p:nvPr/>
        </p:nvPicPr>
        <p:blipFill>
          <a:blip r:embed="rId3"/>
          <a:stretch>
            <a:fillRect/>
          </a:stretch>
        </p:blipFill>
        <p:spPr>
          <a:xfrm>
            <a:off x="8566584" y="2684484"/>
            <a:ext cx="3625416" cy="1835454"/>
          </a:xfrm>
          <a:prstGeom prst="rect">
            <a:avLst/>
          </a:prstGeom>
        </p:spPr>
      </p:pic>
    </p:spTree>
    <p:extLst>
      <p:ext uri="{BB962C8B-B14F-4D97-AF65-F5344CB8AC3E}">
        <p14:creationId xmlns:p14="http://schemas.microsoft.com/office/powerpoint/2010/main" val="28278577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40A3D4-7407-AB48-8FCF-D1B2C545DCBF}"/>
              </a:ext>
            </a:extLst>
          </p:cNvPr>
          <p:cNvSpPr>
            <a:spLocks noGrp="1"/>
          </p:cNvSpPr>
          <p:nvPr>
            <p:ph type="title"/>
          </p:nvPr>
        </p:nvSpPr>
        <p:spPr>
          <a:xfrm>
            <a:off x="392832" y="285137"/>
            <a:ext cx="3274600" cy="2644876"/>
          </a:xfrm>
        </p:spPr>
        <p:txBody>
          <a:bodyPr anchor="t">
            <a:normAutofit/>
          </a:bodyPr>
          <a:lstStyle/>
          <a:p>
            <a:r>
              <a:rPr lang="en-US" sz="4800" b="1" i="1" dirty="0"/>
              <a:t>SCAPHOID</a:t>
            </a:r>
          </a:p>
        </p:txBody>
      </p:sp>
      <p:sp>
        <p:nvSpPr>
          <p:cNvPr id="5" name="Content Placeholder 4">
            <a:extLst>
              <a:ext uri="{FF2B5EF4-FFF2-40B4-BE49-F238E27FC236}">
                <a16:creationId xmlns:a16="http://schemas.microsoft.com/office/drawing/2014/main" id="{C2BF5C6D-4C9F-9847-88E9-B2C851B09A7B}"/>
              </a:ext>
            </a:extLst>
          </p:cNvPr>
          <p:cNvSpPr>
            <a:spLocks noGrp="1"/>
          </p:cNvSpPr>
          <p:nvPr>
            <p:ph idx="1"/>
          </p:nvPr>
        </p:nvSpPr>
        <p:spPr>
          <a:xfrm>
            <a:off x="5356718" y="454501"/>
            <a:ext cx="6492240" cy="5409443"/>
          </a:xfrm>
        </p:spPr>
        <p:txBody>
          <a:bodyPr>
            <a:noAutofit/>
          </a:bodyPr>
          <a:lstStyle/>
          <a:p>
            <a:pPr marL="457200" indent="-457200">
              <a:buFont typeface="+mj-lt"/>
              <a:buAutoNum type="arabicPeriod"/>
            </a:pPr>
            <a:r>
              <a:rPr lang="en-US" sz="2400" dirty="0"/>
              <a:t>Slight radial deviation, 20° wrist extension, thumb forward. </a:t>
            </a:r>
          </a:p>
          <a:p>
            <a:pPr marL="457200" indent="-457200">
              <a:buFont typeface="+mj-lt"/>
              <a:buAutoNum type="arabicPeriod"/>
            </a:pPr>
            <a:r>
              <a:rPr lang="en-US" sz="2400" dirty="0"/>
              <a:t>Glass holding position </a:t>
            </a:r>
          </a:p>
          <a:p>
            <a:pPr marL="457200" indent="-457200">
              <a:buFont typeface="+mj-lt"/>
              <a:buAutoNum type="arabicPeriod"/>
            </a:pPr>
            <a:r>
              <a:rPr lang="en-US" sz="2400" dirty="0"/>
              <a:t>Joint at base of thumb shouldn't move, but middle joint is free</a:t>
            </a:r>
          </a:p>
          <a:p>
            <a:pPr marL="457200" indent="-457200">
              <a:buFont typeface="+mj-lt"/>
              <a:buAutoNum type="arabicPeriod"/>
            </a:pPr>
            <a:r>
              <a:rPr lang="en-US" sz="2400" dirty="0"/>
              <a:t>Thumb and middle finger should just meet. Like holding a pen</a:t>
            </a:r>
          </a:p>
          <a:p>
            <a:pPr marL="457200" indent="-457200">
              <a:buFont typeface="+mj-lt"/>
              <a:buAutoNum type="arabicPeriod"/>
            </a:pPr>
            <a:r>
              <a:rPr lang="en-US" sz="2400" dirty="0"/>
              <a:t>Fold stockinette and plaster wool back over ends of plaster</a:t>
            </a:r>
          </a:p>
          <a:p>
            <a:pPr marL="457200" indent="-457200">
              <a:buFont typeface="+mj-lt"/>
              <a:buAutoNum type="arabicPeriod"/>
            </a:pPr>
            <a:r>
              <a:rPr lang="en-US" sz="2400" dirty="0"/>
              <a:t>Hold in position for 3 minutes</a:t>
            </a:r>
          </a:p>
          <a:p>
            <a:pPr marL="457200" indent="-457200">
              <a:buFont typeface="+mj-lt"/>
              <a:buAutoNum type="arabicPeriod"/>
            </a:pPr>
            <a:r>
              <a:rPr lang="en-US" sz="2400" dirty="0"/>
              <a:t>Clear away equipment</a:t>
            </a:r>
          </a:p>
          <a:p>
            <a:pPr marL="457200" indent="-457200">
              <a:buFont typeface="+mj-lt"/>
              <a:buAutoNum type="arabicPeriod"/>
            </a:pPr>
            <a:r>
              <a:rPr lang="en-US" sz="2400" dirty="0"/>
              <a:t>Check circulation and sensation</a:t>
            </a:r>
          </a:p>
        </p:txBody>
      </p:sp>
      <p:pic>
        <p:nvPicPr>
          <p:cNvPr id="8" name="Picture 8">
            <a:extLst>
              <a:ext uri="{FF2B5EF4-FFF2-40B4-BE49-F238E27FC236}">
                <a16:creationId xmlns:a16="http://schemas.microsoft.com/office/drawing/2014/main" id="{1D40B235-AC18-6E4B-8ED6-3FB787243D6B}"/>
              </a:ext>
            </a:extLst>
          </p:cNvPr>
          <p:cNvPicPr>
            <a:picLocks noChangeAspect="1"/>
          </p:cNvPicPr>
          <p:nvPr/>
        </p:nvPicPr>
        <p:blipFill>
          <a:blip r:embed="rId2"/>
          <a:stretch>
            <a:fillRect/>
          </a:stretch>
        </p:blipFill>
        <p:spPr>
          <a:xfrm>
            <a:off x="152400" y="3159224"/>
            <a:ext cx="3681265" cy="1881336"/>
          </a:xfrm>
          <a:prstGeom prst="rect">
            <a:avLst/>
          </a:prstGeom>
        </p:spPr>
      </p:pic>
    </p:spTree>
    <p:extLst>
      <p:ext uri="{BB962C8B-B14F-4D97-AF65-F5344CB8AC3E}">
        <p14:creationId xmlns:p14="http://schemas.microsoft.com/office/powerpoint/2010/main" val="607452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1749A-A811-8140-BF7C-E1EA134E9EBB}"/>
              </a:ext>
            </a:extLst>
          </p:cNvPr>
          <p:cNvSpPr>
            <a:spLocks noGrp="1"/>
          </p:cNvSpPr>
          <p:nvPr>
            <p:ph type="title"/>
          </p:nvPr>
        </p:nvSpPr>
        <p:spPr>
          <a:xfrm>
            <a:off x="212979" y="297179"/>
            <a:ext cx="3727173" cy="1869503"/>
          </a:xfrm>
        </p:spPr>
        <p:txBody>
          <a:bodyPr>
            <a:normAutofit/>
          </a:bodyPr>
          <a:lstStyle/>
          <a:p>
            <a:r>
              <a:rPr lang="en-US" sz="4800" b="1" i="1">
                <a:solidFill>
                  <a:schemeClr val="bg1"/>
                </a:solidFill>
              </a:rPr>
              <a:t>Full Arm Cast</a:t>
            </a:r>
            <a:br>
              <a:rPr lang="en-US" sz="4800" b="1" i="1">
                <a:solidFill>
                  <a:schemeClr val="bg1"/>
                </a:solidFill>
              </a:rPr>
            </a:br>
            <a:r>
              <a:rPr lang="en-US" sz="2800" b="1" i="1">
                <a:solidFill>
                  <a:schemeClr val="bg1"/>
                </a:solidFill>
              </a:rPr>
              <a:t>Used for fractures of proximal forearm or mid-forearm.</a:t>
            </a:r>
            <a:endParaRPr lang="en-US" sz="4800" b="1" i="1">
              <a:solidFill>
                <a:schemeClr val="bg1"/>
              </a:solidFill>
            </a:endParaRPr>
          </a:p>
        </p:txBody>
      </p:sp>
      <p:pic>
        <p:nvPicPr>
          <p:cNvPr id="5" name="Picture 5">
            <a:extLst>
              <a:ext uri="{FF2B5EF4-FFF2-40B4-BE49-F238E27FC236}">
                <a16:creationId xmlns:a16="http://schemas.microsoft.com/office/drawing/2014/main" id="{6B2CF678-3A9A-684A-BCBF-04B857C25558}"/>
              </a:ext>
            </a:extLst>
          </p:cNvPr>
          <p:cNvPicPr>
            <a:picLocks noGrp="1" noChangeAspect="1"/>
          </p:cNvPicPr>
          <p:nvPr>
            <p:ph idx="1"/>
          </p:nvPr>
        </p:nvPicPr>
        <p:blipFill>
          <a:blip r:embed="rId2"/>
          <a:stretch>
            <a:fillRect/>
          </a:stretch>
        </p:blipFill>
        <p:spPr>
          <a:xfrm>
            <a:off x="252842" y="3227121"/>
            <a:ext cx="3387133" cy="3387133"/>
          </a:xfrm>
          <a:prstGeom prst="rect">
            <a:avLst/>
          </a:prstGeom>
        </p:spPr>
      </p:pic>
      <p:sp>
        <p:nvSpPr>
          <p:cNvPr id="10" name="TextBox 9">
            <a:extLst>
              <a:ext uri="{FF2B5EF4-FFF2-40B4-BE49-F238E27FC236}">
                <a16:creationId xmlns:a16="http://schemas.microsoft.com/office/drawing/2014/main" id="{51485C4F-B4DC-D649-9D31-A3EB6A60EFFD}"/>
              </a:ext>
            </a:extLst>
          </p:cNvPr>
          <p:cNvSpPr txBox="1"/>
          <p:nvPr/>
        </p:nvSpPr>
        <p:spPr>
          <a:xfrm>
            <a:off x="4295124" y="258586"/>
            <a:ext cx="7608168" cy="6001643"/>
          </a:xfrm>
          <a:prstGeom prst="rect">
            <a:avLst/>
          </a:prstGeom>
          <a:noFill/>
        </p:spPr>
        <p:txBody>
          <a:bodyPr wrap="square">
            <a:spAutoFit/>
          </a:bodyPr>
          <a:lstStyle/>
          <a:p>
            <a:r>
              <a:rPr lang="en-US" sz="2400" b="1" u="sng" dirty="0"/>
              <a:t>Attention:- </a:t>
            </a:r>
          </a:p>
          <a:p>
            <a:pPr marL="342900" indent="-342900">
              <a:buFont typeface="+mj-lt"/>
              <a:buAutoNum type="arabicPeriod"/>
            </a:pPr>
            <a:r>
              <a:rPr lang="en-US" sz="2400" dirty="0"/>
              <a:t>Make sure thumb joint can move around fully (rotate) when wrist is plastered</a:t>
            </a:r>
          </a:p>
          <a:p>
            <a:pPr marL="342900" indent="-342900">
              <a:buFont typeface="+mj-lt"/>
              <a:buAutoNum type="arabicPeriod"/>
            </a:pPr>
            <a:r>
              <a:rPr lang="en-US" sz="2400" dirty="0"/>
              <a:t>Apply cast as high as possible without digging into armpit</a:t>
            </a:r>
          </a:p>
          <a:p>
            <a:pPr marL="342900" indent="-342900">
              <a:buFont typeface="+mj-lt"/>
              <a:buAutoNum type="arabicPeriod"/>
            </a:pPr>
            <a:r>
              <a:rPr lang="en-US" sz="2400" dirty="0"/>
              <a:t>What you do</a:t>
            </a:r>
          </a:p>
          <a:p>
            <a:r>
              <a:rPr lang="en-US" sz="2400" b="1" dirty="0">
                <a:solidFill>
                  <a:srgbClr val="002060"/>
                </a:solidFill>
              </a:rPr>
              <a:t>Preparation:-  </a:t>
            </a:r>
          </a:p>
          <a:p>
            <a:pPr marL="457200" indent="-457200">
              <a:buFont typeface="+mj-lt"/>
              <a:buAutoNum type="arabicPeriod"/>
            </a:pPr>
            <a:r>
              <a:rPr lang="en-US" sz="2400" dirty="0"/>
              <a:t>Person sits in comfortable chair with elbow bent to 90°</a:t>
            </a:r>
          </a:p>
          <a:p>
            <a:pPr marL="457200" indent="-457200">
              <a:buFont typeface="+mj-lt"/>
              <a:buAutoNum type="arabicPeriod"/>
            </a:pPr>
            <a:r>
              <a:rPr lang="en-US" sz="2400" dirty="0"/>
              <a:t>If fracture close to elbow — palm facing upwards </a:t>
            </a:r>
          </a:p>
          <a:p>
            <a:pPr marL="457200" indent="-457200">
              <a:buFont typeface="+mj-lt"/>
              <a:buAutoNum type="arabicPeriod"/>
            </a:pPr>
            <a:r>
              <a:rPr lang="en-US" sz="2400" dirty="0"/>
              <a:t>If fracture in mid-forearm — palm facing body</a:t>
            </a:r>
          </a:p>
          <a:p>
            <a:pPr marL="457200" indent="-457200">
              <a:buFont typeface="+mj-lt"/>
              <a:buAutoNum type="arabicPeriod"/>
            </a:pPr>
            <a:r>
              <a:rPr lang="en-US" sz="2400" dirty="0"/>
              <a:t>Put on loose stockinette from tips of fingers to top of shoulder. </a:t>
            </a:r>
          </a:p>
          <a:p>
            <a:pPr marL="457200" indent="-457200">
              <a:buFont typeface="+mj-lt"/>
              <a:buAutoNum type="arabicPeriod"/>
            </a:pPr>
            <a:r>
              <a:rPr lang="en-US" sz="2400" dirty="0"/>
              <a:t>Make hole for thumb</a:t>
            </a:r>
          </a:p>
          <a:p>
            <a:pPr marL="457200" indent="-457200">
              <a:buFont typeface="+mj-lt"/>
              <a:buAutoNum type="arabicPeriod"/>
            </a:pPr>
            <a:r>
              <a:rPr lang="en-US" sz="2400" dirty="0"/>
              <a:t>Put on plaster wool — from base of fingers to armpit, tear hole for thumb</a:t>
            </a:r>
          </a:p>
          <a:p>
            <a:pPr marL="457200" indent="-457200">
              <a:buFont typeface="+mj-lt"/>
              <a:buAutoNum type="arabicPeriod"/>
            </a:pPr>
            <a:r>
              <a:rPr lang="en-US" sz="2400" dirty="0"/>
              <a:t>Put 2 extra layers around wrist and elbow</a:t>
            </a:r>
          </a:p>
          <a:p>
            <a:pPr marL="457200" indent="-457200">
              <a:buFont typeface="+mj-lt"/>
              <a:buAutoNum type="arabicPeriod"/>
            </a:pPr>
            <a:r>
              <a:rPr lang="en-US" sz="2400" dirty="0"/>
              <a:t>Check arm and hand in correct position</a:t>
            </a:r>
          </a:p>
        </p:txBody>
      </p:sp>
    </p:spTree>
    <p:extLst>
      <p:ext uri="{BB962C8B-B14F-4D97-AF65-F5344CB8AC3E}">
        <p14:creationId xmlns:p14="http://schemas.microsoft.com/office/powerpoint/2010/main" val="4242798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19686A-58B4-4A61-933F-9C0C89F885D0}"/>
              </a:ext>
            </a:extLst>
          </p:cNvPr>
          <p:cNvSpPr txBox="1"/>
          <p:nvPr/>
        </p:nvSpPr>
        <p:spPr>
          <a:xfrm>
            <a:off x="698090" y="875070"/>
            <a:ext cx="10559845" cy="5262979"/>
          </a:xfrm>
          <a:prstGeom prst="rect">
            <a:avLst/>
          </a:prstGeom>
          <a:noFill/>
        </p:spPr>
        <p:txBody>
          <a:bodyPr wrap="square" rtlCol="0">
            <a:spAutoFit/>
          </a:bodyPr>
          <a:lstStyle/>
          <a:p>
            <a:pPr marL="285750" indent="-285750">
              <a:buFont typeface="Wingdings" panose="05000000000000000000" pitchFamily="2" charset="2"/>
              <a:buChar char="ü"/>
            </a:pPr>
            <a:r>
              <a:rPr lang="en-IN" sz="2800" dirty="0"/>
              <a:t>Setting time :- time taken to change from powder form to crystalline form.</a:t>
            </a:r>
          </a:p>
          <a:p>
            <a:pPr marL="285750" indent="-285750">
              <a:buFont typeface="Wingdings" panose="05000000000000000000" pitchFamily="2" charset="2"/>
              <a:buChar char="ü"/>
            </a:pPr>
            <a:r>
              <a:rPr lang="en-IN" sz="2800" dirty="0"/>
              <a:t>Drying time :- time taken to change from crystalline form to anhydrous form.</a:t>
            </a:r>
          </a:p>
          <a:p>
            <a:pPr marL="285750" indent="-285750">
              <a:buFont typeface="Wingdings" panose="05000000000000000000" pitchFamily="2" charset="2"/>
              <a:buChar char="ü"/>
            </a:pPr>
            <a:r>
              <a:rPr lang="en-IN" sz="2800" dirty="0"/>
              <a:t>Average setting time :- 3-9 minutes</a:t>
            </a:r>
          </a:p>
          <a:p>
            <a:pPr marL="285750" indent="-285750">
              <a:buFont typeface="Wingdings" panose="05000000000000000000" pitchFamily="2" charset="2"/>
              <a:buChar char="ü"/>
            </a:pPr>
            <a:r>
              <a:rPr lang="en-IN" sz="2800" dirty="0"/>
              <a:t>Average drying time :- 24-72 hours</a:t>
            </a:r>
          </a:p>
          <a:p>
            <a:pPr marL="0" lvl="1" indent="265113">
              <a:buFont typeface="Wingdings" panose="05000000000000000000" pitchFamily="2" charset="2"/>
              <a:buChar char="ü"/>
            </a:pPr>
            <a:r>
              <a:rPr lang="en-IN" sz="2800" dirty="0"/>
              <a:t>Factors decreasing setting time :-</a:t>
            </a:r>
          </a:p>
          <a:p>
            <a:pPr marL="971550" lvl="1" indent="-514350">
              <a:buFont typeface="+mj-lt"/>
              <a:buAutoNum type="arabicPeriod"/>
            </a:pPr>
            <a:r>
              <a:rPr lang="en-IN" sz="2800" dirty="0"/>
              <a:t>Hot water	2. Salt		3. Borax		4. Resin</a:t>
            </a:r>
          </a:p>
          <a:p>
            <a:pPr marL="265113" indent="-265113">
              <a:buFont typeface="Wingdings" panose="05000000000000000000" pitchFamily="2" charset="2"/>
              <a:buChar char="ü"/>
              <a:tabLst>
                <a:tab pos="265113" algn="l"/>
              </a:tabLst>
            </a:pPr>
            <a:r>
              <a:rPr lang="en-IN" sz="2800" dirty="0"/>
              <a:t>Factors increasing setting time :-</a:t>
            </a:r>
          </a:p>
          <a:p>
            <a:pPr marL="971550" lvl="1" indent="-514350">
              <a:buFont typeface="+mj-lt"/>
              <a:buAutoNum type="arabicPeriod"/>
              <a:tabLst>
                <a:tab pos="265113" algn="l"/>
              </a:tabLst>
            </a:pPr>
            <a:r>
              <a:rPr lang="en-IN" sz="2800" dirty="0"/>
              <a:t>Cold water</a:t>
            </a:r>
          </a:p>
          <a:p>
            <a:pPr marL="971550" lvl="1" indent="-514350">
              <a:buFont typeface="+mj-lt"/>
              <a:buAutoNum type="arabicPeriod"/>
              <a:tabLst>
                <a:tab pos="265113" algn="l"/>
              </a:tabLst>
            </a:pPr>
            <a:r>
              <a:rPr lang="en-IN" sz="2800" dirty="0"/>
              <a:t>Sugar</a:t>
            </a:r>
          </a:p>
          <a:p>
            <a:pPr>
              <a:tabLst>
                <a:tab pos="265113" algn="l"/>
              </a:tabLst>
            </a:pPr>
            <a:r>
              <a:rPr lang="en-IN" sz="2800" dirty="0"/>
              <a:t> 	 	</a:t>
            </a:r>
          </a:p>
        </p:txBody>
      </p:sp>
    </p:spTree>
    <p:extLst>
      <p:ext uri="{BB962C8B-B14F-4D97-AF65-F5344CB8AC3E}">
        <p14:creationId xmlns:p14="http://schemas.microsoft.com/office/powerpoint/2010/main" val="26775395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C85C383-AD19-7F4F-8656-A6ED971B6397}"/>
              </a:ext>
            </a:extLst>
          </p:cNvPr>
          <p:cNvSpPr txBox="1"/>
          <p:nvPr/>
        </p:nvSpPr>
        <p:spPr>
          <a:xfrm>
            <a:off x="254393" y="298474"/>
            <a:ext cx="11684395" cy="5632311"/>
          </a:xfrm>
          <a:prstGeom prst="rect">
            <a:avLst/>
          </a:prstGeom>
          <a:noFill/>
        </p:spPr>
        <p:txBody>
          <a:bodyPr wrap="square">
            <a:spAutoFit/>
          </a:bodyPr>
          <a:lstStyle/>
          <a:p>
            <a:r>
              <a:rPr lang="en-US" sz="2400" b="1" u="sng">
                <a:solidFill>
                  <a:schemeClr val="accent2">
                    <a:lumMod val="75000"/>
                  </a:schemeClr>
                </a:solidFill>
              </a:rPr>
              <a:t>Applying:- </a:t>
            </a:r>
          </a:p>
          <a:p>
            <a:pPr marL="342900" indent="-342900">
              <a:buFont typeface="Arial" panose="020B0604020202020204" pitchFamily="34" charset="0"/>
              <a:buChar char="•"/>
            </a:pPr>
            <a:r>
              <a:rPr lang="en-US" sz="2400"/>
              <a:t>Wet 7.5cm plaster rolls (3–5 rolls needed)</a:t>
            </a:r>
          </a:p>
          <a:p>
            <a:pPr marL="342900" indent="-342900">
              <a:buFont typeface="Arial" panose="020B0604020202020204" pitchFamily="34" charset="0"/>
              <a:buChar char="•"/>
            </a:pPr>
            <a:r>
              <a:rPr lang="en-US" sz="2400"/>
              <a:t>Apply lower arm castCheck elbow bent to 90°, get helper to hold still</a:t>
            </a:r>
          </a:p>
          <a:p>
            <a:pPr marL="342900" indent="-342900">
              <a:buFont typeface="Arial" panose="020B0604020202020204" pitchFamily="34" charset="0"/>
              <a:buChar char="•"/>
            </a:pPr>
            <a:r>
              <a:rPr lang="en-US" sz="2400"/>
              <a:t>Using 1–2 more 7.5cm plaster rolls, start plastering again from wrist, continue up to 7cm below top of arm, as high as comfortable</a:t>
            </a:r>
          </a:p>
          <a:p>
            <a:pPr marL="342900" indent="-342900">
              <a:buFont typeface="Arial" panose="020B0604020202020204" pitchFamily="34" charset="0"/>
              <a:buChar char="•"/>
            </a:pPr>
            <a:r>
              <a:rPr lang="en-US" sz="2400"/>
              <a:t>Plaster around elbow using bandaging an elbow technique</a:t>
            </a:r>
          </a:p>
          <a:p>
            <a:pPr marL="342900" indent="-342900">
              <a:buFont typeface="Arial" panose="020B0604020202020204" pitchFamily="34" charset="0"/>
              <a:buChar char="•"/>
            </a:pPr>
            <a:r>
              <a:rPr lang="en-US" sz="2400"/>
              <a:t>Use flat of your hands to shape and smooth as you go, over wrist and elbow, up arm</a:t>
            </a:r>
          </a:p>
          <a:p>
            <a:pPr marL="342900" indent="-342900">
              <a:buFont typeface="Arial" panose="020B0604020202020204" pitchFamily="34" charset="0"/>
              <a:buChar char="•"/>
            </a:pPr>
            <a:r>
              <a:rPr lang="en-US" sz="2400"/>
              <a:t>To strengthen elbow area, make 10cm slab of plaster 5 layers thick and put it over cast already there</a:t>
            </a:r>
          </a:p>
          <a:p>
            <a:pPr marL="342900" indent="-342900">
              <a:buFont typeface="Arial" panose="020B0604020202020204" pitchFamily="34" charset="0"/>
              <a:buChar char="•"/>
            </a:pPr>
            <a:r>
              <a:rPr lang="en-US" sz="2400"/>
              <a:t>Smooth down but be careful not to press or crease plaster</a:t>
            </a:r>
          </a:p>
          <a:p>
            <a:pPr marL="342900" indent="-342900">
              <a:buFont typeface="Arial" panose="020B0604020202020204" pitchFamily="34" charset="0"/>
              <a:buChar char="•"/>
            </a:pPr>
            <a:r>
              <a:rPr lang="en-US" sz="2400"/>
              <a:t>Using 1 more 7.5cm plaster roll, bandage again from wrist over elbow slab and up to where plaster finishes</a:t>
            </a:r>
          </a:p>
          <a:p>
            <a:pPr marL="342900" indent="-342900">
              <a:buFont typeface="Arial" panose="020B0604020202020204" pitchFamily="34" charset="0"/>
              <a:buChar char="•"/>
            </a:pPr>
            <a:r>
              <a:rPr lang="en-US" sz="2400"/>
              <a:t>Fold stockinette and plaster wool back over ends of plasterHold in position for 3–4 minutesClear away equipment</a:t>
            </a:r>
          </a:p>
          <a:p>
            <a:pPr marL="342900" indent="-342900">
              <a:buFont typeface="Arial" panose="020B0604020202020204" pitchFamily="34" charset="0"/>
              <a:buChar char="•"/>
            </a:pPr>
            <a:r>
              <a:rPr lang="en-US" sz="2400"/>
              <a:t>Check circulation and sensation</a:t>
            </a:r>
          </a:p>
        </p:txBody>
      </p:sp>
    </p:spTree>
    <p:extLst>
      <p:ext uri="{BB962C8B-B14F-4D97-AF65-F5344CB8AC3E}">
        <p14:creationId xmlns:p14="http://schemas.microsoft.com/office/powerpoint/2010/main" val="3656733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828A10-1B78-F448-AB31-4E9BEDB1F3A1}"/>
              </a:ext>
            </a:extLst>
          </p:cNvPr>
          <p:cNvSpPr>
            <a:spLocks noGrp="1"/>
          </p:cNvSpPr>
          <p:nvPr>
            <p:ph type="title"/>
          </p:nvPr>
        </p:nvSpPr>
        <p:spPr>
          <a:xfrm>
            <a:off x="118323" y="594359"/>
            <a:ext cx="3827748" cy="1369802"/>
          </a:xfrm>
        </p:spPr>
        <p:txBody>
          <a:bodyPr>
            <a:noAutofit/>
          </a:bodyPr>
          <a:lstStyle/>
          <a:p>
            <a:r>
              <a:rPr lang="en-US" sz="4800" b="1" i="1">
                <a:solidFill>
                  <a:schemeClr val="bg1"/>
                </a:solidFill>
              </a:rPr>
              <a:t>Lower Leg Cast</a:t>
            </a:r>
            <a:br>
              <a:rPr lang="en-US" sz="4800" b="1" i="1">
                <a:solidFill>
                  <a:schemeClr val="bg1"/>
                </a:solidFill>
              </a:rPr>
            </a:br>
            <a:r>
              <a:rPr lang="en-US" sz="2400" b="1" i="1">
                <a:solidFill>
                  <a:schemeClr val="bg1"/>
                </a:solidFill>
              </a:rPr>
              <a:t>Used for fractures of lower leg, ankle, foot </a:t>
            </a:r>
          </a:p>
        </p:txBody>
      </p:sp>
      <p:pic>
        <p:nvPicPr>
          <p:cNvPr id="2" name="Picture 3">
            <a:extLst>
              <a:ext uri="{FF2B5EF4-FFF2-40B4-BE49-F238E27FC236}">
                <a16:creationId xmlns:a16="http://schemas.microsoft.com/office/drawing/2014/main" id="{6DD13849-7660-DD4F-A5B7-F4A2B8C2D844}"/>
              </a:ext>
            </a:extLst>
          </p:cNvPr>
          <p:cNvPicPr>
            <a:picLocks noGrp="1" noChangeAspect="1"/>
          </p:cNvPicPr>
          <p:nvPr>
            <p:ph idx="1"/>
          </p:nvPr>
        </p:nvPicPr>
        <p:blipFill>
          <a:blip r:embed="rId2"/>
          <a:stretch>
            <a:fillRect/>
          </a:stretch>
        </p:blipFill>
        <p:spPr>
          <a:xfrm>
            <a:off x="1006420" y="2350790"/>
            <a:ext cx="2051553" cy="4140407"/>
          </a:xfrm>
          <a:prstGeom prst="rect">
            <a:avLst/>
          </a:prstGeom>
        </p:spPr>
      </p:pic>
      <p:sp>
        <p:nvSpPr>
          <p:cNvPr id="8" name="TextBox 7">
            <a:extLst>
              <a:ext uri="{FF2B5EF4-FFF2-40B4-BE49-F238E27FC236}">
                <a16:creationId xmlns:a16="http://schemas.microsoft.com/office/drawing/2014/main" id="{F1F8506D-D349-D944-9D74-EF88533EB619}"/>
              </a:ext>
            </a:extLst>
          </p:cNvPr>
          <p:cNvSpPr txBox="1"/>
          <p:nvPr/>
        </p:nvSpPr>
        <p:spPr>
          <a:xfrm>
            <a:off x="4188634" y="0"/>
            <a:ext cx="7537174" cy="6370975"/>
          </a:xfrm>
          <a:prstGeom prst="rect">
            <a:avLst/>
          </a:prstGeom>
          <a:noFill/>
        </p:spPr>
        <p:txBody>
          <a:bodyPr wrap="square">
            <a:spAutoFit/>
          </a:bodyPr>
          <a:lstStyle/>
          <a:p>
            <a:r>
              <a:rPr lang="en-US" sz="2400" b="1">
                <a:solidFill>
                  <a:schemeClr val="accent2">
                    <a:lumMod val="75000"/>
                  </a:schemeClr>
                </a:solidFill>
              </a:rPr>
              <a:t>Attention:- </a:t>
            </a:r>
          </a:p>
          <a:p>
            <a:pPr marL="342900" indent="-342900">
              <a:buFont typeface="Arial" panose="020B0604020202020204" pitchFamily="34" charset="0"/>
              <a:buChar char="•"/>
            </a:pPr>
            <a:r>
              <a:rPr lang="en-US" sz="2400"/>
              <a:t>Make all these casts ‘walkers’ as most people will try to walk with them</a:t>
            </a:r>
          </a:p>
          <a:p>
            <a:pPr marL="342900" indent="-342900">
              <a:buFont typeface="Arial" panose="020B0604020202020204" pitchFamily="34" charset="0"/>
              <a:buChar char="•"/>
            </a:pPr>
            <a:r>
              <a:rPr lang="en-US" sz="2400"/>
              <a:t>Get advice from plaster technician on how to make walking heels or plaster shoes suitable for out bush10.86</a:t>
            </a:r>
          </a:p>
          <a:p>
            <a:r>
              <a:rPr lang="en-US" sz="2400" b="1">
                <a:solidFill>
                  <a:schemeClr val="accent2">
                    <a:lumMod val="75000"/>
                  </a:schemeClr>
                </a:solidFill>
              </a:rPr>
              <a:t>What you do? </a:t>
            </a:r>
          </a:p>
          <a:p>
            <a:r>
              <a:rPr lang="en-US" sz="2400" b="1"/>
              <a:t>Preparation</a:t>
            </a:r>
          </a:p>
          <a:p>
            <a:pPr marL="457200" indent="-457200">
              <a:buFont typeface="+mj-lt"/>
              <a:buAutoNum type="arabicPeriod"/>
            </a:pPr>
            <a:r>
              <a:rPr lang="en-US" sz="2400"/>
              <a:t>Person lies back on bed with pillow under knee on injured side</a:t>
            </a:r>
          </a:p>
          <a:p>
            <a:pPr marL="457200" indent="-457200">
              <a:buFont typeface="+mj-lt"/>
              <a:buAutoNum type="arabicPeriod"/>
            </a:pPr>
            <a:r>
              <a:rPr lang="en-US" sz="2400"/>
              <a:t>Ankle should be bent (flexed) to 90° and held by helper </a:t>
            </a:r>
          </a:p>
          <a:p>
            <a:pPr marL="457200" indent="-457200">
              <a:buFont typeface="+mj-lt"/>
              <a:buAutoNum type="arabicPeriod"/>
            </a:pPr>
            <a:r>
              <a:rPr lang="en-US" sz="2400"/>
              <a:t>Put on loose stockinette from tip of toes to middle of knee</a:t>
            </a:r>
          </a:p>
          <a:p>
            <a:pPr marL="457200" indent="-457200">
              <a:buFont typeface="+mj-lt"/>
              <a:buAutoNum type="arabicPeriod"/>
            </a:pPr>
            <a:r>
              <a:rPr lang="en-US" sz="2400"/>
              <a:t>Put on plaster wool over stockinette</a:t>
            </a:r>
          </a:p>
          <a:p>
            <a:pPr marL="457200" indent="-457200">
              <a:buFont typeface="+mj-lt"/>
              <a:buAutoNum type="arabicPeriod"/>
            </a:pPr>
            <a:r>
              <a:rPr lang="en-US" sz="2400"/>
              <a:t>Put 2 extra layers around ankle</a:t>
            </a:r>
          </a:p>
          <a:p>
            <a:pPr marL="457200" indent="-457200">
              <a:buFont typeface="+mj-lt"/>
              <a:buAutoNum type="arabicPeriod"/>
            </a:pPr>
            <a:r>
              <a:rPr lang="en-US" sz="2400"/>
              <a:t>Stand at end of bed and put person’s foot on your stomach to support it and keep 90° bend at ankle</a:t>
            </a:r>
          </a:p>
        </p:txBody>
      </p:sp>
    </p:spTree>
    <p:extLst>
      <p:ext uri="{BB962C8B-B14F-4D97-AF65-F5344CB8AC3E}">
        <p14:creationId xmlns:p14="http://schemas.microsoft.com/office/powerpoint/2010/main" val="6575482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1D017C-0E9D-524C-AAFB-8B0BAB25C883}"/>
              </a:ext>
            </a:extLst>
          </p:cNvPr>
          <p:cNvSpPr txBox="1"/>
          <p:nvPr/>
        </p:nvSpPr>
        <p:spPr>
          <a:xfrm>
            <a:off x="343137" y="339135"/>
            <a:ext cx="5797826" cy="5262979"/>
          </a:xfrm>
          <a:prstGeom prst="rect">
            <a:avLst/>
          </a:prstGeom>
          <a:noFill/>
        </p:spPr>
        <p:txBody>
          <a:bodyPr wrap="square">
            <a:spAutoFit/>
          </a:bodyPr>
          <a:lstStyle/>
          <a:p>
            <a:r>
              <a:rPr lang="en-US" sz="2400" b="1" i="1" u="sng">
                <a:solidFill>
                  <a:schemeClr val="accent2"/>
                </a:solidFill>
              </a:rPr>
              <a:t>Applying</a:t>
            </a:r>
          </a:p>
          <a:p>
            <a:pPr marL="457200" indent="-457200">
              <a:buFont typeface="+mj-lt"/>
              <a:buAutoNum type="arabicPeriod"/>
            </a:pPr>
            <a:r>
              <a:rPr lang="en-US" sz="2400"/>
              <a:t>Wet 10cm plaster rolls (2–3 rolls needed)</a:t>
            </a:r>
          </a:p>
          <a:p>
            <a:pPr marL="457200" indent="-457200">
              <a:buFont typeface="+mj-lt"/>
              <a:buAutoNum type="arabicPeriod"/>
            </a:pPr>
            <a:r>
              <a:rPr lang="en-US" sz="2400"/>
              <a:t>Plaster from bottom of toes to 3 finger widths below knee (tibial tuberosity)</a:t>
            </a:r>
          </a:p>
          <a:p>
            <a:pPr marL="457200" indent="-457200">
              <a:buFont typeface="+mj-lt"/>
              <a:buAutoNum type="arabicPeriod"/>
            </a:pPr>
            <a:r>
              <a:rPr lang="en-US" sz="2400"/>
              <a:t>Use figure of 8 bandaging around ankle</a:t>
            </a:r>
          </a:p>
          <a:p>
            <a:pPr marL="457200" indent="-457200">
              <a:buFont typeface="+mj-lt"/>
              <a:buAutoNum type="arabicPeriod"/>
            </a:pPr>
            <a:r>
              <a:rPr lang="en-US" sz="2400"/>
              <a:t>Knee joint should move freely</a:t>
            </a:r>
          </a:p>
          <a:p>
            <a:pPr marL="457200" indent="-457200">
              <a:buFont typeface="+mj-lt"/>
              <a:buAutoNum type="arabicPeriod"/>
            </a:pPr>
            <a:r>
              <a:rPr lang="en-US" sz="2400"/>
              <a:t>Make sure slab isn’t cutting into toe creases or covering little toe</a:t>
            </a:r>
          </a:p>
          <a:p>
            <a:pPr marL="457200" indent="-457200">
              <a:buFont typeface="+mj-lt"/>
              <a:buAutoNum type="arabicPeriod"/>
            </a:pPr>
            <a:r>
              <a:rPr lang="en-US" sz="2400"/>
              <a:t>Keep going until all rolls are used</a:t>
            </a:r>
          </a:p>
          <a:p>
            <a:pPr marL="457200" indent="-457200">
              <a:buFont typeface="+mj-lt"/>
              <a:buAutoNum type="arabicPeriod"/>
            </a:pPr>
            <a:r>
              <a:rPr lang="en-US" sz="2400"/>
              <a:t>Use flat of your hands to shape and smooth as you go, over ankle and up leg </a:t>
            </a:r>
          </a:p>
          <a:p>
            <a:pPr marL="457200" indent="-457200">
              <a:buFont typeface="+mj-lt"/>
              <a:buAutoNum type="arabicPeriod"/>
            </a:pPr>
            <a:r>
              <a:rPr lang="en-US" sz="2400"/>
              <a:t>Fold stockinette and plaster wool back over ends of plaster</a:t>
            </a:r>
          </a:p>
          <a:p>
            <a:pPr marL="457200" indent="-457200">
              <a:buFont typeface="+mj-lt"/>
              <a:buAutoNum type="arabicPeriod"/>
            </a:pPr>
            <a:r>
              <a:rPr lang="en-US" sz="2400"/>
              <a:t>Hold in position for 3 minutes</a:t>
            </a:r>
          </a:p>
        </p:txBody>
      </p:sp>
      <p:pic>
        <p:nvPicPr>
          <p:cNvPr id="7" name="Picture 7">
            <a:extLst>
              <a:ext uri="{FF2B5EF4-FFF2-40B4-BE49-F238E27FC236}">
                <a16:creationId xmlns:a16="http://schemas.microsoft.com/office/drawing/2014/main" id="{FD461CC1-2CF9-6645-A93D-52AF70679933}"/>
              </a:ext>
            </a:extLst>
          </p:cNvPr>
          <p:cNvPicPr>
            <a:picLocks noChangeAspect="1"/>
          </p:cNvPicPr>
          <p:nvPr/>
        </p:nvPicPr>
        <p:blipFill>
          <a:blip r:embed="rId2"/>
          <a:stretch>
            <a:fillRect/>
          </a:stretch>
        </p:blipFill>
        <p:spPr>
          <a:xfrm>
            <a:off x="6281112" y="1419876"/>
            <a:ext cx="5783709" cy="2011490"/>
          </a:xfrm>
          <a:prstGeom prst="rect">
            <a:avLst/>
          </a:prstGeom>
        </p:spPr>
      </p:pic>
    </p:spTree>
    <p:extLst>
      <p:ext uri="{BB962C8B-B14F-4D97-AF65-F5344CB8AC3E}">
        <p14:creationId xmlns:p14="http://schemas.microsoft.com/office/powerpoint/2010/main" val="3534546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4778C6-666C-5545-B1A0-48DDAE6294E5}"/>
              </a:ext>
            </a:extLst>
          </p:cNvPr>
          <p:cNvSpPr>
            <a:spLocks noGrp="1"/>
          </p:cNvSpPr>
          <p:nvPr>
            <p:ph type="title"/>
          </p:nvPr>
        </p:nvSpPr>
        <p:spPr>
          <a:xfrm>
            <a:off x="457199" y="532452"/>
            <a:ext cx="2926837" cy="1502703"/>
          </a:xfrm>
        </p:spPr>
        <p:txBody>
          <a:bodyPr>
            <a:noAutofit/>
          </a:bodyPr>
          <a:lstStyle/>
          <a:p>
            <a:r>
              <a:rPr lang="en-US" sz="4800" b="1" i="1">
                <a:solidFill>
                  <a:srgbClr val="002060"/>
                </a:solidFill>
              </a:rPr>
              <a:t>Below Knee Walking Cast</a:t>
            </a:r>
          </a:p>
        </p:txBody>
      </p:sp>
      <p:pic>
        <p:nvPicPr>
          <p:cNvPr id="8" name="Picture 8">
            <a:extLst>
              <a:ext uri="{FF2B5EF4-FFF2-40B4-BE49-F238E27FC236}">
                <a16:creationId xmlns:a16="http://schemas.microsoft.com/office/drawing/2014/main" id="{4E3AE025-E749-E746-BA66-C5A8B9E44193}"/>
              </a:ext>
            </a:extLst>
          </p:cNvPr>
          <p:cNvPicPr>
            <a:picLocks noGrp="1" noChangeAspect="1"/>
          </p:cNvPicPr>
          <p:nvPr>
            <p:ph idx="1"/>
          </p:nvPr>
        </p:nvPicPr>
        <p:blipFill>
          <a:blip r:embed="rId2"/>
          <a:stretch>
            <a:fillRect/>
          </a:stretch>
        </p:blipFill>
        <p:spPr>
          <a:xfrm>
            <a:off x="985865" y="2467025"/>
            <a:ext cx="1869503" cy="3836347"/>
          </a:xfrm>
          <a:prstGeom prst="rect">
            <a:avLst/>
          </a:prstGeom>
        </p:spPr>
      </p:pic>
      <p:sp>
        <p:nvSpPr>
          <p:cNvPr id="13" name="TextBox 12">
            <a:extLst>
              <a:ext uri="{FF2B5EF4-FFF2-40B4-BE49-F238E27FC236}">
                <a16:creationId xmlns:a16="http://schemas.microsoft.com/office/drawing/2014/main" id="{5E47374D-04CD-B047-A202-EFE024E78551}"/>
              </a:ext>
            </a:extLst>
          </p:cNvPr>
          <p:cNvSpPr txBox="1"/>
          <p:nvPr/>
        </p:nvSpPr>
        <p:spPr>
          <a:xfrm>
            <a:off x="4561351" y="532452"/>
            <a:ext cx="6975140" cy="4524315"/>
          </a:xfrm>
          <a:prstGeom prst="rect">
            <a:avLst/>
          </a:prstGeom>
          <a:noFill/>
        </p:spPr>
        <p:txBody>
          <a:bodyPr wrap="square">
            <a:spAutoFit/>
          </a:bodyPr>
          <a:lstStyle/>
          <a:p>
            <a:pPr marL="342900" indent="-342900">
              <a:buFont typeface="Arial" panose="020B0604020202020204" pitchFamily="34" charset="0"/>
              <a:buChar char="•"/>
            </a:pPr>
            <a:r>
              <a:rPr lang="en-US" sz="3200"/>
              <a:t>Make slab from 10 layers of 10cm plaster bandage. </a:t>
            </a:r>
          </a:p>
          <a:p>
            <a:pPr marL="342900" indent="-342900">
              <a:buFont typeface="Arial" panose="020B0604020202020204" pitchFamily="34" charset="0"/>
              <a:buChar char="•"/>
            </a:pPr>
            <a:r>
              <a:rPr lang="en-US" sz="3200"/>
              <a:t>Apply to cast along sole of foot from base of toes to just past heel</a:t>
            </a:r>
          </a:p>
          <a:p>
            <a:pPr marL="342900" indent="-342900">
              <a:buFont typeface="Arial" panose="020B0604020202020204" pitchFamily="34" charset="0"/>
              <a:buChar char="•"/>
            </a:pPr>
            <a:r>
              <a:rPr lang="en-US" sz="3200"/>
              <a:t>Wrap 1 roll of 10cm plaster in figure of 8 fashion over this slab </a:t>
            </a:r>
          </a:p>
          <a:p>
            <a:pPr marL="342900" indent="-342900">
              <a:buFont typeface="Arial" panose="020B0604020202020204" pitchFamily="34" charset="0"/>
              <a:buChar char="•"/>
            </a:pPr>
            <a:r>
              <a:rPr lang="en-US" sz="3200"/>
              <a:t>Clear away equipment</a:t>
            </a:r>
          </a:p>
          <a:p>
            <a:pPr marL="342900" indent="-342900">
              <a:buFont typeface="Arial" panose="020B0604020202020204" pitchFamily="34" charset="0"/>
              <a:buChar char="•"/>
            </a:pPr>
            <a:r>
              <a:rPr lang="en-US" sz="3200"/>
              <a:t>Check circulation and sensation</a:t>
            </a:r>
          </a:p>
          <a:p>
            <a:pPr marL="342900" indent="-342900">
              <a:buFont typeface="Arial" panose="020B0604020202020204" pitchFamily="34" charset="0"/>
              <a:buChar char="•"/>
            </a:pPr>
            <a:r>
              <a:rPr lang="en-US" sz="3200"/>
              <a:t>Organise crutches</a:t>
            </a:r>
          </a:p>
        </p:txBody>
      </p:sp>
    </p:spTree>
    <p:extLst>
      <p:ext uri="{BB962C8B-B14F-4D97-AF65-F5344CB8AC3E}">
        <p14:creationId xmlns:p14="http://schemas.microsoft.com/office/powerpoint/2010/main" val="2216552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8ADB6-A029-F342-8114-76FD0B5114D6}"/>
              </a:ext>
            </a:extLst>
          </p:cNvPr>
          <p:cNvSpPr>
            <a:spLocks noGrp="1"/>
          </p:cNvSpPr>
          <p:nvPr>
            <p:ph type="title"/>
          </p:nvPr>
        </p:nvSpPr>
        <p:spPr>
          <a:xfrm>
            <a:off x="232385" y="516418"/>
            <a:ext cx="3200400" cy="4098177"/>
          </a:xfrm>
        </p:spPr>
        <p:txBody>
          <a:bodyPr>
            <a:noAutofit/>
          </a:bodyPr>
          <a:lstStyle/>
          <a:p>
            <a:r>
              <a:rPr lang="en-US" sz="4800">
                <a:solidFill>
                  <a:srgbClr val="002060"/>
                </a:solidFill>
              </a:rPr>
              <a:t>FULL LEG CAST</a:t>
            </a:r>
            <a:br>
              <a:rPr lang="en-US" sz="4800">
                <a:solidFill>
                  <a:srgbClr val="002060"/>
                </a:solidFill>
              </a:rPr>
            </a:br>
            <a:r>
              <a:rPr lang="en-US" sz="4800"/>
              <a:t>Used for fractures of bones in upper leg and knee.</a:t>
            </a:r>
            <a:endParaRPr lang="en-US" sz="4800">
              <a:solidFill>
                <a:srgbClr val="002060"/>
              </a:solidFill>
            </a:endParaRPr>
          </a:p>
        </p:txBody>
      </p:sp>
      <p:pic>
        <p:nvPicPr>
          <p:cNvPr id="5" name="Picture 5">
            <a:extLst>
              <a:ext uri="{FF2B5EF4-FFF2-40B4-BE49-F238E27FC236}">
                <a16:creationId xmlns:a16="http://schemas.microsoft.com/office/drawing/2014/main" id="{25161DA0-45AA-8F4A-B62D-D499600C971C}"/>
              </a:ext>
            </a:extLst>
          </p:cNvPr>
          <p:cNvPicPr>
            <a:picLocks noGrp="1" noChangeAspect="1"/>
          </p:cNvPicPr>
          <p:nvPr>
            <p:ph idx="1"/>
          </p:nvPr>
        </p:nvPicPr>
        <p:blipFill>
          <a:blip r:embed="rId2"/>
          <a:stretch>
            <a:fillRect/>
          </a:stretch>
        </p:blipFill>
        <p:spPr>
          <a:xfrm>
            <a:off x="0" y="4814867"/>
            <a:ext cx="4161464" cy="1539077"/>
          </a:xfrm>
          <a:prstGeom prst="rect">
            <a:avLst/>
          </a:prstGeom>
        </p:spPr>
      </p:pic>
      <p:sp>
        <p:nvSpPr>
          <p:cNvPr id="8" name="TextBox 7">
            <a:extLst>
              <a:ext uri="{FF2B5EF4-FFF2-40B4-BE49-F238E27FC236}">
                <a16:creationId xmlns:a16="http://schemas.microsoft.com/office/drawing/2014/main" id="{C6FE7089-65E2-AD4A-82CF-E35DAFCFBDC8}"/>
              </a:ext>
            </a:extLst>
          </p:cNvPr>
          <p:cNvSpPr txBox="1"/>
          <p:nvPr/>
        </p:nvSpPr>
        <p:spPr>
          <a:xfrm>
            <a:off x="4656010" y="279773"/>
            <a:ext cx="6785822" cy="6370975"/>
          </a:xfrm>
          <a:prstGeom prst="rect">
            <a:avLst/>
          </a:prstGeom>
          <a:noFill/>
        </p:spPr>
        <p:txBody>
          <a:bodyPr wrap="square">
            <a:spAutoFit/>
          </a:bodyPr>
          <a:lstStyle/>
          <a:p>
            <a:r>
              <a:rPr lang="en-US" sz="2400" b="1" u="sng">
                <a:solidFill>
                  <a:schemeClr val="accent2"/>
                </a:solidFill>
              </a:rPr>
              <a:t>Attention:- </a:t>
            </a:r>
          </a:p>
          <a:p>
            <a:pPr marL="342900" indent="-342900">
              <a:buFont typeface="Arial" panose="020B0604020202020204" pitchFamily="34" charset="0"/>
              <a:buChar char="•"/>
            </a:pPr>
            <a:r>
              <a:rPr lang="en-US" sz="2400"/>
              <a:t>Leg must be set in alignment</a:t>
            </a:r>
          </a:p>
          <a:p>
            <a:pPr marL="342900" indent="-342900">
              <a:buFont typeface="Arial" panose="020B0604020202020204" pitchFamily="34" charset="0"/>
              <a:buChar char="•"/>
            </a:pPr>
            <a:r>
              <a:rPr lang="en-US" sz="2400"/>
              <a:t>Line up (align) from space between big and second toe, to middle of kneecap (patella), to hip bone (iliac crest)</a:t>
            </a:r>
          </a:p>
          <a:p>
            <a:pPr marL="342900" indent="-342900">
              <a:buFont typeface="Arial" panose="020B0604020202020204" pitchFamily="34" charset="0"/>
              <a:buChar char="•"/>
            </a:pPr>
            <a:r>
              <a:rPr lang="en-US" sz="2400"/>
              <a:t>Helper watches to make sure this line is kept while you apply plaster</a:t>
            </a:r>
          </a:p>
          <a:p>
            <a:pPr marL="342900" indent="-342900">
              <a:buFont typeface="Arial" panose="020B0604020202020204" pitchFamily="34" charset="0"/>
              <a:buChar char="•"/>
            </a:pPr>
            <a:r>
              <a:rPr lang="en-US" sz="2400"/>
              <a:t>Always plaster as high up leg as you can without digging into groin to stop any twisting (rotation) of limb</a:t>
            </a:r>
          </a:p>
          <a:p>
            <a:pPr marL="342900" indent="-342900">
              <a:buFont typeface="Arial" panose="020B0604020202020204" pitchFamily="34" charset="0"/>
              <a:buChar char="•"/>
            </a:pPr>
            <a:r>
              <a:rPr lang="en-US" sz="2400"/>
              <a:t>Knee usually bent (flexed) at 20° but may vary with different injuries</a:t>
            </a:r>
          </a:p>
          <a:p>
            <a:pPr marL="342900" indent="-342900">
              <a:buFont typeface="Arial" panose="020B0604020202020204" pitchFamily="34" charset="0"/>
              <a:buChar char="•"/>
            </a:pPr>
            <a:r>
              <a:rPr lang="en-US" sz="2400"/>
              <a:t>Helper should stand at side of person’s injured leg to start with and then move to end of bed. Do not drop leg</a:t>
            </a:r>
          </a:p>
          <a:p>
            <a:pPr marL="342900" indent="-342900">
              <a:buFont typeface="Arial" panose="020B0604020202020204" pitchFamily="34" charset="0"/>
              <a:buChar char="•"/>
            </a:pPr>
            <a:r>
              <a:rPr lang="en-US" sz="2400"/>
              <a:t>Rest cast on pillows for 48 hours to dry properly, or it will crack. No weight-bearing</a:t>
            </a:r>
          </a:p>
        </p:txBody>
      </p:sp>
    </p:spTree>
    <p:extLst>
      <p:ext uri="{BB962C8B-B14F-4D97-AF65-F5344CB8AC3E}">
        <p14:creationId xmlns:p14="http://schemas.microsoft.com/office/powerpoint/2010/main" val="8143590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EF9699B-6107-0E49-9DD9-7C675705EEA3}"/>
              </a:ext>
            </a:extLst>
          </p:cNvPr>
          <p:cNvSpPr txBox="1"/>
          <p:nvPr/>
        </p:nvSpPr>
        <p:spPr>
          <a:xfrm>
            <a:off x="349052" y="0"/>
            <a:ext cx="11234768" cy="6370975"/>
          </a:xfrm>
          <a:prstGeom prst="rect">
            <a:avLst/>
          </a:prstGeom>
          <a:noFill/>
        </p:spPr>
        <p:txBody>
          <a:bodyPr wrap="square">
            <a:spAutoFit/>
          </a:bodyPr>
          <a:lstStyle/>
          <a:p>
            <a:r>
              <a:rPr lang="en-US" sz="2400" b="1">
                <a:solidFill>
                  <a:schemeClr val="accent2">
                    <a:lumMod val="75000"/>
                  </a:schemeClr>
                </a:solidFill>
              </a:rPr>
              <a:t>What you do ?</a:t>
            </a:r>
          </a:p>
          <a:p>
            <a:r>
              <a:rPr lang="en-US" sz="2400" b="1" u="sng"/>
              <a:t>Preparation: </a:t>
            </a:r>
          </a:p>
          <a:p>
            <a:pPr marL="457200" indent="-457200">
              <a:buFont typeface="+mj-lt"/>
              <a:buAutoNum type="arabicPeriod"/>
            </a:pPr>
            <a:r>
              <a:rPr lang="en-US" sz="2400"/>
              <a:t>Put person in correct position on bed</a:t>
            </a:r>
          </a:p>
          <a:p>
            <a:pPr marL="457200" indent="-457200">
              <a:buFont typeface="+mj-lt"/>
              <a:buAutoNum type="arabicPeriod"/>
            </a:pPr>
            <a:r>
              <a:rPr lang="en-US" sz="2400"/>
              <a:t>Put pillows behind their back, under buttock and thigh of good leg</a:t>
            </a:r>
          </a:p>
          <a:p>
            <a:pPr marL="457200" indent="-457200">
              <a:buFont typeface="+mj-lt"/>
              <a:buAutoNum type="arabicPeriod"/>
            </a:pPr>
            <a:r>
              <a:rPr lang="en-US" sz="2400"/>
              <a:t>Put pillows under knee and ankle of injured leg</a:t>
            </a:r>
          </a:p>
          <a:p>
            <a:pPr marL="457200" indent="-457200">
              <a:buFont typeface="+mj-lt"/>
              <a:buAutoNum type="arabicPeriod"/>
            </a:pPr>
            <a:r>
              <a:rPr lang="en-US" sz="2400"/>
              <a:t>Foot on injured side should hang about 5cm over end of bed</a:t>
            </a:r>
          </a:p>
          <a:p>
            <a:pPr marL="457200" indent="-457200">
              <a:buFont typeface="+mj-lt"/>
              <a:buAutoNum type="arabicPeriod"/>
            </a:pPr>
            <a:r>
              <a:rPr lang="en-US" sz="2400"/>
              <a:t>Helper should stand on injured side holding person’s toes</a:t>
            </a:r>
          </a:p>
          <a:p>
            <a:pPr marL="457200" indent="-457200">
              <a:buFont typeface="+mj-lt"/>
              <a:buAutoNum type="arabicPeriod"/>
            </a:pPr>
            <a:r>
              <a:rPr lang="en-US" sz="2400"/>
              <a:t>Cut enough stockinette to cover whole leg plus 12cms</a:t>
            </a:r>
          </a:p>
          <a:p>
            <a:pPr marL="457200" indent="-457200">
              <a:buFont typeface="+mj-lt"/>
              <a:buAutoNum type="arabicPeriod"/>
            </a:pPr>
            <a:r>
              <a:rPr lang="en-US" sz="2400"/>
              <a:t>Take out ankle pillow and pull loose stockinette over leg as far as knee, leaving 8cm over toes for assistant to hold</a:t>
            </a:r>
          </a:p>
          <a:p>
            <a:pPr marL="457200" indent="-457200">
              <a:buFont typeface="+mj-lt"/>
              <a:buAutoNum type="arabicPeriod"/>
            </a:pPr>
            <a:r>
              <a:rPr lang="en-US" sz="2400"/>
              <a:t>While you support leg and foot, helper moves to end of bed to support person’s foot. </a:t>
            </a:r>
          </a:p>
          <a:p>
            <a:pPr marL="457200" indent="-457200">
              <a:buFont typeface="+mj-lt"/>
              <a:buAutoNum type="arabicPeriod"/>
            </a:pPr>
            <a:r>
              <a:rPr lang="en-US" sz="2400"/>
              <a:t>Put foot on helper’s chest so it can’t drop, or knee straighten</a:t>
            </a:r>
          </a:p>
          <a:p>
            <a:pPr marL="457200" indent="-457200">
              <a:buFont typeface="+mj-lt"/>
              <a:buAutoNum type="arabicPeriod"/>
            </a:pPr>
            <a:r>
              <a:rPr lang="en-US" sz="2400"/>
              <a:t>Take away knee pillow and pull stockinette up to groinPut on plaster wool  — from toes to groin</a:t>
            </a:r>
          </a:p>
          <a:p>
            <a:pPr marL="457200" indent="-457200">
              <a:buFont typeface="+mj-lt"/>
              <a:buAutoNum type="arabicPeriod"/>
            </a:pPr>
            <a:r>
              <a:rPr lang="en-US" sz="2400"/>
              <a:t>Put 2 extra layers around ankle and knee</a:t>
            </a:r>
          </a:p>
          <a:p>
            <a:pPr marL="457200" indent="-457200">
              <a:buFont typeface="+mj-lt"/>
              <a:buAutoNum type="arabicPeriod"/>
            </a:pPr>
            <a:r>
              <a:rPr lang="en-US" sz="2400"/>
              <a:t>Put knee pillow backHold knee bent (flexed) at 20° and ankle at 90° with helper supporting</a:t>
            </a:r>
            <a:endParaRPr lang="en-US"/>
          </a:p>
        </p:txBody>
      </p:sp>
    </p:spTree>
    <p:extLst>
      <p:ext uri="{BB962C8B-B14F-4D97-AF65-F5344CB8AC3E}">
        <p14:creationId xmlns:p14="http://schemas.microsoft.com/office/powerpoint/2010/main" val="32066312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D21393-D9D6-5F42-90BF-261562E07232}"/>
              </a:ext>
            </a:extLst>
          </p:cNvPr>
          <p:cNvSpPr>
            <a:spLocks noGrp="1"/>
          </p:cNvSpPr>
          <p:nvPr>
            <p:ph type="title" idx="4294967295"/>
          </p:nvPr>
        </p:nvSpPr>
        <p:spPr>
          <a:xfrm>
            <a:off x="887422" y="94659"/>
            <a:ext cx="6260630" cy="642760"/>
          </a:xfrm>
        </p:spPr>
        <p:txBody>
          <a:bodyPr>
            <a:normAutofit fontScale="90000"/>
          </a:bodyPr>
          <a:lstStyle/>
          <a:p>
            <a:r>
              <a:rPr lang="en-US" sz="4800" dirty="0">
                <a:solidFill>
                  <a:srgbClr val="002060"/>
                </a:solidFill>
              </a:rPr>
              <a:t>APPLYING</a:t>
            </a:r>
          </a:p>
        </p:txBody>
      </p:sp>
      <p:sp>
        <p:nvSpPr>
          <p:cNvPr id="5" name="Content Placeholder 4">
            <a:extLst>
              <a:ext uri="{FF2B5EF4-FFF2-40B4-BE49-F238E27FC236}">
                <a16:creationId xmlns:a16="http://schemas.microsoft.com/office/drawing/2014/main" id="{379207B2-6299-7449-BD32-B9976334BFC2}"/>
              </a:ext>
            </a:extLst>
          </p:cNvPr>
          <p:cNvSpPr>
            <a:spLocks noGrp="1"/>
          </p:cNvSpPr>
          <p:nvPr>
            <p:ph idx="4294967295"/>
          </p:nvPr>
        </p:nvSpPr>
        <p:spPr>
          <a:xfrm>
            <a:off x="887422" y="737419"/>
            <a:ext cx="9631491" cy="5699351"/>
          </a:xfrm>
        </p:spPr>
        <p:txBody>
          <a:bodyPr>
            <a:noAutofit/>
          </a:bodyPr>
          <a:lstStyle/>
          <a:p>
            <a:pPr marL="457200" indent="-457200">
              <a:buFont typeface="+mj-lt"/>
              <a:buAutoNum type="arabicPeriod"/>
            </a:pPr>
            <a:r>
              <a:rPr lang="en-US" dirty="0"/>
              <a:t>Wet 10cm plaster rolls (4–6 rolls needed)</a:t>
            </a:r>
          </a:p>
          <a:p>
            <a:pPr marL="457200" indent="-457200">
              <a:buFont typeface="+mj-lt"/>
              <a:buAutoNum type="arabicPeriod"/>
            </a:pPr>
            <a:r>
              <a:rPr lang="en-US" dirty="0"/>
              <a:t>Plaster from bottom of toes to centre of calf</a:t>
            </a:r>
          </a:p>
          <a:p>
            <a:pPr marL="457200" indent="-457200">
              <a:buFont typeface="+mj-lt"/>
              <a:buAutoNum type="arabicPeriod"/>
            </a:pPr>
            <a:r>
              <a:rPr lang="en-US" dirty="0"/>
              <a:t>Use figure of 8 bandaging technique around ankle</a:t>
            </a:r>
          </a:p>
          <a:p>
            <a:pPr marL="457200" indent="-457200">
              <a:buFont typeface="+mj-lt"/>
              <a:buAutoNum type="arabicPeriod"/>
            </a:pPr>
            <a:r>
              <a:rPr lang="en-US" dirty="0"/>
              <a:t>Make sure cast isn’t cutting into toe creases or covering little </a:t>
            </a:r>
            <a:r>
              <a:rPr lang="en-US" dirty="0" err="1"/>
              <a:t>toe,Use</a:t>
            </a:r>
            <a:r>
              <a:rPr lang="en-US" dirty="0"/>
              <a:t> 2–3 rolls</a:t>
            </a:r>
          </a:p>
          <a:p>
            <a:pPr marL="457200" indent="-457200">
              <a:buFont typeface="+mj-lt"/>
              <a:buAutoNum type="arabicPeriod"/>
            </a:pPr>
            <a:r>
              <a:rPr lang="en-US" dirty="0"/>
              <a:t>Use flat of your hands to shape and smooth as you go, over ankle and up leg </a:t>
            </a:r>
          </a:p>
          <a:p>
            <a:pPr marL="457200" indent="-457200">
              <a:buFont typeface="+mj-lt"/>
              <a:buAutoNum type="arabicPeriod"/>
            </a:pPr>
            <a:r>
              <a:rPr lang="en-US" dirty="0"/>
              <a:t>Take away knee pillow</a:t>
            </a:r>
          </a:p>
          <a:p>
            <a:pPr marL="457200" indent="-457200">
              <a:buFont typeface="+mj-lt"/>
              <a:buAutoNum type="arabicPeriod"/>
            </a:pPr>
            <a:r>
              <a:rPr lang="en-US" dirty="0"/>
              <a:t>Bandage over first plaster, starting at ankle and working over knee to top of leg</a:t>
            </a:r>
          </a:p>
          <a:p>
            <a:pPr marL="457200" indent="-457200">
              <a:buFont typeface="+mj-lt"/>
              <a:buAutoNum type="arabicPeriod"/>
            </a:pPr>
            <a:r>
              <a:rPr lang="en-US" dirty="0"/>
              <a:t>Use technique for bandaging a knee over knee, Use 2–3 rolls</a:t>
            </a:r>
          </a:p>
          <a:p>
            <a:pPr marL="457200" indent="-457200">
              <a:buFont typeface="+mj-lt"/>
              <a:buAutoNum type="arabicPeriod"/>
            </a:pPr>
            <a:r>
              <a:rPr lang="en-US" dirty="0"/>
              <a:t>Use flat of your hands to shape and smooth as you go, over ankle and knee, up leg towards groin</a:t>
            </a:r>
          </a:p>
          <a:p>
            <a:pPr marL="457200" indent="-457200">
              <a:buFont typeface="+mj-lt"/>
              <a:buAutoNum type="arabicPeriod"/>
            </a:pPr>
            <a:r>
              <a:rPr lang="en-US" dirty="0"/>
              <a:t>Fold stockinette and plaster wool back over ends of plaster</a:t>
            </a:r>
          </a:p>
          <a:p>
            <a:pPr marL="457200" indent="-457200">
              <a:buFont typeface="+mj-lt"/>
              <a:buAutoNum type="arabicPeriod"/>
            </a:pPr>
            <a:r>
              <a:rPr lang="en-US" dirty="0"/>
              <a:t>Put knee and ankle pillows back and rest cast for 10 minutes</a:t>
            </a:r>
          </a:p>
          <a:p>
            <a:pPr marL="457200" indent="-457200">
              <a:buFont typeface="+mj-lt"/>
              <a:buAutoNum type="arabicPeriod"/>
            </a:pPr>
            <a:r>
              <a:rPr lang="en-US" dirty="0"/>
              <a:t>Clear away equipment, Check circulation and sensation.Organise crutches </a:t>
            </a:r>
          </a:p>
        </p:txBody>
      </p:sp>
    </p:spTree>
    <p:extLst>
      <p:ext uri="{BB962C8B-B14F-4D97-AF65-F5344CB8AC3E}">
        <p14:creationId xmlns:p14="http://schemas.microsoft.com/office/powerpoint/2010/main" val="2983571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D8ED64D-5181-4D92-8F46-4B2E8F982118}"/>
              </a:ext>
            </a:extLst>
          </p:cNvPr>
          <p:cNvSpPr>
            <a:spLocks noGrp="1"/>
          </p:cNvSpPr>
          <p:nvPr>
            <p:ph idx="4294967295"/>
          </p:nvPr>
        </p:nvSpPr>
        <p:spPr>
          <a:xfrm>
            <a:off x="288758" y="1015663"/>
            <a:ext cx="11694695" cy="5256800"/>
          </a:xfrm>
        </p:spPr>
        <p:txBody>
          <a:bodyPr>
            <a:normAutofit fontScale="92500" lnSpcReduction="10000"/>
          </a:bodyPr>
          <a:lstStyle/>
          <a:p>
            <a:pPr marL="285750" indent="-285750">
              <a:buFont typeface="Arial" panose="020B0604020202020204" pitchFamily="34" charset="0"/>
              <a:buChar char="•"/>
            </a:pPr>
            <a:r>
              <a:rPr lang="en-US" sz="2800" dirty="0"/>
              <a:t>A hip spica cast is a sort of orthopedic cast used to immobilize the hip or thigh. It is used to facilitate healing of injured hip joints or of fractured femurs.</a:t>
            </a:r>
          </a:p>
          <a:p>
            <a:pPr marL="285750" indent="-285750">
              <a:buFont typeface="Arial" panose="020B0604020202020204" pitchFamily="34" charset="0"/>
              <a:buChar char="•"/>
            </a:pPr>
            <a:r>
              <a:rPr lang="en-US" sz="2800" dirty="0"/>
              <a:t>Hip spica includes the trunk of the body and one or both legs. </a:t>
            </a:r>
          </a:p>
          <a:p>
            <a:pPr marL="285750" indent="-285750">
              <a:buFont typeface="Arial" panose="020B0604020202020204" pitchFamily="34" charset="0"/>
              <a:buChar char="•"/>
            </a:pPr>
            <a:r>
              <a:rPr lang="en-US" sz="2800" dirty="0">
                <a:solidFill>
                  <a:srgbClr val="222222"/>
                </a:solidFill>
              </a:rPr>
              <a:t>A hip spica which covers only one leg to the ankle or foot may be referred to as a </a:t>
            </a:r>
            <a:r>
              <a:rPr lang="en-US" sz="2800" b="1" dirty="0">
                <a:solidFill>
                  <a:srgbClr val="222222"/>
                </a:solidFill>
              </a:rPr>
              <a:t>single hip spica</a:t>
            </a:r>
            <a:r>
              <a:rPr lang="en-US" sz="2800" dirty="0">
                <a:solidFill>
                  <a:srgbClr val="222222"/>
                </a:solidFill>
              </a:rPr>
              <a:t>, while one which covers both legs is called a </a:t>
            </a:r>
            <a:r>
              <a:rPr lang="en-US" sz="2800" b="1" dirty="0">
                <a:solidFill>
                  <a:srgbClr val="222222"/>
                </a:solidFill>
              </a:rPr>
              <a:t>double hip spica</a:t>
            </a:r>
            <a:r>
              <a:rPr lang="en-US" sz="2800" dirty="0">
                <a:solidFill>
                  <a:srgbClr val="222222"/>
                </a:solidFill>
              </a:rPr>
              <a:t>. </a:t>
            </a:r>
          </a:p>
          <a:p>
            <a:pPr marL="285750" indent="-285750">
              <a:buFont typeface="Arial" panose="020B0604020202020204" pitchFamily="34" charset="0"/>
              <a:buChar char="•"/>
            </a:pPr>
            <a:r>
              <a:rPr lang="en-US" sz="2800" dirty="0">
                <a:solidFill>
                  <a:srgbClr val="222222"/>
                </a:solidFill>
              </a:rPr>
              <a:t>A </a:t>
            </a:r>
            <a:r>
              <a:rPr lang="en-US" sz="2800" b="1" dirty="0">
                <a:solidFill>
                  <a:srgbClr val="222222"/>
                </a:solidFill>
              </a:rPr>
              <a:t>one-and-a-half hip spica</a:t>
            </a:r>
            <a:r>
              <a:rPr lang="en-US" sz="2800" dirty="0">
                <a:solidFill>
                  <a:srgbClr val="222222"/>
                </a:solidFill>
              </a:rPr>
              <a:t> encases one leg to the ankle or foot and the other to just above the knee.</a:t>
            </a:r>
          </a:p>
          <a:p>
            <a:r>
              <a:rPr lang="en-IN" sz="3500" b="1" i="1" dirty="0"/>
              <a:t>Contraindications :- </a:t>
            </a:r>
            <a:r>
              <a:rPr lang="en-US" sz="2600" dirty="0">
                <a:solidFill>
                  <a:srgbClr val="1F1E1E"/>
                </a:solidFill>
                <a:latin typeface="PT Sans"/>
              </a:rPr>
              <a:t>-</a:t>
            </a:r>
          </a:p>
          <a:p>
            <a:r>
              <a:rPr lang="en-US" sz="2600" dirty="0">
                <a:solidFill>
                  <a:srgbClr val="1F1E1E"/>
                </a:solidFill>
                <a:latin typeface="PT Sans"/>
              </a:rPr>
              <a:t>-unacceptable shortening or angulation;</a:t>
            </a:r>
          </a:p>
          <a:p>
            <a:pPr marL="0" indent="0">
              <a:buNone/>
            </a:pPr>
            <a:r>
              <a:rPr lang="en-US" sz="2600" dirty="0">
                <a:solidFill>
                  <a:srgbClr val="1F1E1E"/>
                </a:solidFill>
                <a:latin typeface="PT Sans"/>
              </a:rPr>
              <a:t> -open fractures;</a:t>
            </a:r>
            <a:br>
              <a:rPr lang="en-US" sz="2600" dirty="0"/>
            </a:br>
            <a:r>
              <a:rPr lang="en-US" sz="2600" dirty="0">
                <a:solidFill>
                  <a:srgbClr val="1F1E1E"/>
                </a:solidFill>
                <a:latin typeface="PT Sans"/>
              </a:rPr>
              <a:t> -thoracic or intra-abdominal trauma;</a:t>
            </a:r>
            <a:br>
              <a:rPr lang="en-US" sz="2600" dirty="0"/>
            </a:br>
            <a:r>
              <a:rPr lang="en-US" sz="2600" dirty="0">
                <a:solidFill>
                  <a:srgbClr val="1F1E1E"/>
                </a:solidFill>
                <a:latin typeface="PT Sans"/>
              </a:rPr>
              <a:t> -large or obese children (inability for parents to care for </a:t>
            </a:r>
            <a:r>
              <a:rPr lang="en-US" sz="1800" dirty="0">
                <a:solidFill>
                  <a:srgbClr val="1F1E1E"/>
                </a:solidFill>
                <a:latin typeface="PT Sans"/>
              </a:rPr>
              <a:t>					child);</a:t>
            </a:r>
            <a:endParaRPr lang="en-IN" sz="2400" b="1" i="1" dirty="0"/>
          </a:p>
        </p:txBody>
      </p:sp>
      <p:sp>
        <p:nvSpPr>
          <p:cNvPr id="8" name="Title 7">
            <a:extLst>
              <a:ext uri="{FF2B5EF4-FFF2-40B4-BE49-F238E27FC236}">
                <a16:creationId xmlns:a16="http://schemas.microsoft.com/office/drawing/2014/main" id="{97A7C8A7-50F8-4056-8CC3-618B20F89E7B}"/>
              </a:ext>
            </a:extLst>
          </p:cNvPr>
          <p:cNvSpPr>
            <a:spLocks noGrp="1"/>
          </p:cNvSpPr>
          <p:nvPr>
            <p:ph type="title" idx="4294967295"/>
          </p:nvPr>
        </p:nvSpPr>
        <p:spPr>
          <a:xfrm>
            <a:off x="144378" y="-1"/>
            <a:ext cx="11983453" cy="1015663"/>
          </a:xfrm>
        </p:spPr>
        <p:txBody>
          <a:bodyPr>
            <a:normAutofit/>
          </a:bodyPr>
          <a:lstStyle/>
          <a:p>
            <a:pPr algn="ctr"/>
            <a:r>
              <a:rPr lang="en-IN" sz="6600" b="1" i="1" dirty="0"/>
              <a:t>Hip Spica cast</a:t>
            </a:r>
          </a:p>
        </p:txBody>
      </p:sp>
      <p:sp>
        <p:nvSpPr>
          <p:cNvPr id="6" name="Rectangle 5">
            <a:extLst>
              <a:ext uri="{FF2B5EF4-FFF2-40B4-BE49-F238E27FC236}">
                <a16:creationId xmlns:a16="http://schemas.microsoft.com/office/drawing/2014/main" id="{3FD2D4E1-22D7-4F8E-92E0-5D0D19903FF1}"/>
              </a:ext>
            </a:extLst>
          </p:cNvPr>
          <p:cNvSpPr/>
          <p:nvPr/>
        </p:nvSpPr>
        <p:spPr>
          <a:xfrm>
            <a:off x="882316" y="0"/>
            <a:ext cx="10273364" cy="1015663"/>
          </a:xfrm>
          <a:prstGeom prst="rect">
            <a:avLst/>
          </a:prstGeom>
        </p:spPr>
        <p:txBody>
          <a:bodyPr wrap="square">
            <a:spAutoFit/>
          </a:bodyPr>
          <a:lstStyle/>
          <a:p>
            <a:pPr marL="285750" indent="-285750">
              <a:buFont typeface="Arial" panose="020B0604020202020204" pitchFamily="34" charset="0"/>
              <a:buChar char="•"/>
            </a:pPr>
            <a:endParaRPr lang="en-US" sz="3200" dirty="0">
              <a:solidFill>
                <a:srgbClr val="222222"/>
              </a:solidFill>
              <a:latin typeface="Arial" panose="020B0604020202020204" pitchFamily="34" charset="0"/>
            </a:endParaRPr>
          </a:p>
          <a:p>
            <a:pPr marL="285750" indent="-285750">
              <a:buFont typeface="Arial" panose="020B0604020202020204" pitchFamily="34" charset="0"/>
              <a:buChar char="•"/>
            </a:pPr>
            <a:endParaRPr lang="en-IN" sz="2800" dirty="0"/>
          </a:p>
        </p:txBody>
      </p:sp>
    </p:spTree>
    <p:extLst>
      <p:ext uri="{BB962C8B-B14F-4D97-AF65-F5344CB8AC3E}">
        <p14:creationId xmlns:p14="http://schemas.microsoft.com/office/powerpoint/2010/main" val="28259811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E6E62-636D-41E5-92BD-04456AE828EC}"/>
              </a:ext>
            </a:extLst>
          </p:cNvPr>
          <p:cNvSpPr>
            <a:spLocks noGrp="1"/>
          </p:cNvSpPr>
          <p:nvPr>
            <p:ph type="title" idx="4294967295"/>
          </p:nvPr>
        </p:nvSpPr>
        <p:spPr>
          <a:xfrm>
            <a:off x="344129" y="88490"/>
            <a:ext cx="11582401" cy="629265"/>
          </a:xfrm>
        </p:spPr>
        <p:txBody>
          <a:bodyPr>
            <a:normAutofit fontScale="90000"/>
          </a:bodyPr>
          <a:lstStyle/>
          <a:p>
            <a:pPr algn="ctr"/>
            <a:r>
              <a:rPr lang="en-IN" b="1" dirty="0"/>
              <a:t>Position of Hip Spica</a:t>
            </a:r>
          </a:p>
        </p:txBody>
      </p:sp>
      <p:sp>
        <p:nvSpPr>
          <p:cNvPr id="3" name="Content Placeholder 2">
            <a:extLst>
              <a:ext uri="{FF2B5EF4-FFF2-40B4-BE49-F238E27FC236}">
                <a16:creationId xmlns:a16="http://schemas.microsoft.com/office/drawing/2014/main" id="{FB0CDB40-BC98-4D67-90AB-18275F12A42E}"/>
              </a:ext>
            </a:extLst>
          </p:cNvPr>
          <p:cNvSpPr>
            <a:spLocks noGrp="1"/>
          </p:cNvSpPr>
          <p:nvPr>
            <p:ph idx="4294967295"/>
          </p:nvPr>
        </p:nvSpPr>
        <p:spPr>
          <a:xfrm>
            <a:off x="88490" y="973394"/>
            <a:ext cx="12034684" cy="5368412"/>
          </a:xfrm>
        </p:spPr>
        <p:txBody>
          <a:bodyPr>
            <a:normAutofit fontScale="92500" lnSpcReduction="20000"/>
          </a:bodyPr>
          <a:lstStyle/>
          <a:p>
            <a:pPr marL="439738" indent="-342900">
              <a:buFont typeface="Wingdings" panose="05000000000000000000" pitchFamily="2" charset="2"/>
              <a:buChar char="q"/>
              <a:tabLst>
                <a:tab pos="352425" algn="l"/>
                <a:tab pos="1171575" algn="l"/>
              </a:tabLst>
            </a:pPr>
            <a:r>
              <a:rPr lang="en-US" dirty="0">
                <a:solidFill>
                  <a:srgbClr val="1F1E1E"/>
                </a:solidFill>
              </a:rPr>
              <a:t>Place affected thigh in 10 deg of abduction or in neutral position w/ opposite hip in moderate abduction to facilitate perineal hygiene;</a:t>
            </a:r>
            <a:br>
              <a:rPr lang="en-US" dirty="0"/>
            </a:br>
            <a:r>
              <a:rPr lang="en-US" dirty="0">
                <a:solidFill>
                  <a:srgbClr val="1F1E1E"/>
                </a:solidFill>
              </a:rPr>
              <a:t>   </a:t>
            </a:r>
          </a:p>
          <a:p>
            <a:pPr marL="439738" indent="-342900">
              <a:buFont typeface="Wingdings" panose="05000000000000000000" pitchFamily="2" charset="2"/>
              <a:buChar char="q"/>
              <a:tabLst>
                <a:tab pos="352425" algn="l"/>
                <a:tab pos="1171575" algn="l"/>
              </a:tabLst>
            </a:pPr>
            <a:r>
              <a:rPr lang="en-US" dirty="0">
                <a:solidFill>
                  <a:srgbClr val="1F1E1E"/>
                </a:solidFill>
              </a:rPr>
              <a:t>To decrease muscle forces &amp; to minimize amount of shortening, place the lower extremity in the relaxed position;</a:t>
            </a:r>
            <a:br>
              <a:rPr lang="en-US" dirty="0"/>
            </a:br>
            <a:r>
              <a:rPr lang="en-US" dirty="0">
                <a:solidFill>
                  <a:srgbClr val="1F1E1E"/>
                </a:solidFill>
              </a:rPr>
              <a:t>      - w/ hip flexion, abduction, external rotation &amp; knee flexion;</a:t>
            </a:r>
            <a:br>
              <a:rPr lang="en-US" dirty="0"/>
            </a:br>
            <a:r>
              <a:rPr lang="en-US" dirty="0">
                <a:solidFill>
                  <a:srgbClr val="1F1E1E"/>
                </a:solidFill>
              </a:rPr>
              <a:t>      - common mistake is to place the fractured thigh in marked abduction w/ resulting lateral bowing due to the pull of 	strong adductors;</a:t>
            </a:r>
            <a:br>
              <a:rPr lang="en-US" dirty="0"/>
            </a:br>
            <a:r>
              <a:rPr lang="en-US" dirty="0">
                <a:solidFill>
                  <a:srgbClr val="1F1E1E"/>
                </a:solidFill>
              </a:rPr>
              <a:t> </a:t>
            </a:r>
          </a:p>
          <a:p>
            <a:pPr marL="439738" indent="-342900">
              <a:buFont typeface="Wingdings" panose="05000000000000000000" pitchFamily="2" charset="2"/>
              <a:buChar char="q"/>
              <a:tabLst>
                <a:tab pos="352425" algn="l"/>
                <a:tab pos="1171575" algn="l"/>
              </a:tabLst>
            </a:pPr>
            <a:r>
              <a:rPr lang="en-US" dirty="0">
                <a:solidFill>
                  <a:srgbClr val="1F1E1E"/>
                </a:solidFill>
              </a:rPr>
              <a:t>Consider placing the limb in the correct position before application of spica;</a:t>
            </a:r>
            <a:br>
              <a:rPr lang="en-US" dirty="0"/>
            </a:br>
            <a:r>
              <a:rPr lang="en-US" dirty="0">
                <a:solidFill>
                  <a:srgbClr val="1F1E1E"/>
                </a:solidFill>
              </a:rPr>
              <a:t>           - </a:t>
            </a:r>
            <a:r>
              <a:rPr lang="en-US" b="1" dirty="0">
                <a:solidFill>
                  <a:srgbClr val="1F1E1E"/>
                </a:solidFill>
              </a:rPr>
              <a:t>proximal 1/3 frx:</a:t>
            </a:r>
            <a:br>
              <a:rPr lang="en-US" dirty="0"/>
            </a:br>
            <a:r>
              <a:rPr lang="en-US" dirty="0">
                <a:solidFill>
                  <a:srgbClr val="1F1E1E"/>
                </a:solidFill>
              </a:rPr>
              <a:t>                   - hip flexion   :      45 deg</a:t>
            </a:r>
            <a:br>
              <a:rPr lang="en-US" dirty="0"/>
            </a:br>
            <a:r>
              <a:rPr lang="en-US" dirty="0">
                <a:solidFill>
                  <a:srgbClr val="1F1E1E"/>
                </a:solidFill>
              </a:rPr>
              <a:t>                   - hip abduction:   30 deg</a:t>
            </a:r>
            <a:br>
              <a:rPr lang="en-US" dirty="0"/>
            </a:br>
            <a:r>
              <a:rPr lang="en-US" dirty="0">
                <a:solidFill>
                  <a:srgbClr val="1F1E1E"/>
                </a:solidFill>
              </a:rPr>
              <a:t>                   - ext rotation:       20 deg</a:t>
            </a:r>
            <a:br>
              <a:rPr lang="en-US" dirty="0"/>
            </a:br>
            <a:r>
              <a:rPr lang="en-US" dirty="0">
                <a:solidFill>
                  <a:srgbClr val="1F1E1E"/>
                </a:solidFill>
              </a:rPr>
              <a:t>           - </a:t>
            </a:r>
            <a:r>
              <a:rPr lang="en-US" b="1" dirty="0">
                <a:solidFill>
                  <a:srgbClr val="1F1E1E"/>
                </a:solidFill>
              </a:rPr>
              <a:t>mid shaft fractures:</a:t>
            </a:r>
            <a:br>
              <a:rPr lang="en-US" dirty="0"/>
            </a:br>
            <a:r>
              <a:rPr lang="en-US" dirty="0">
                <a:solidFill>
                  <a:srgbClr val="1F1E1E"/>
                </a:solidFill>
              </a:rPr>
              <a:t>                   - hip flexion:         30 deg</a:t>
            </a:r>
            <a:br>
              <a:rPr lang="en-US" dirty="0"/>
            </a:br>
            <a:r>
              <a:rPr lang="en-US" dirty="0">
                <a:solidFill>
                  <a:srgbClr val="1F1E1E"/>
                </a:solidFill>
              </a:rPr>
              <a:t>                   - hip abduction:   20 deg</a:t>
            </a:r>
            <a:br>
              <a:rPr lang="en-US" dirty="0"/>
            </a:br>
            <a:r>
              <a:rPr lang="en-US" dirty="0">
                <a:solidFill>
                  <a:srgbClr val="1F1E1E"/>
                </a:solidFill>
              </a:rPr>
              <a:t>                   - ext rotation:       15 deg</a:t>
            </a:r>
            <a:br>
              <a:rPr lang="en-US" dirty="0"/>
            </a:br>
            <a:r>
              <a:rPr lang="en-US" dirty="0">
                <a:solidFill>
                  <a:srgbClr val="1F1E1E"/>
                </a:solidFill>
              </a:rPr>
              <a:t>           - </a:t>
            </a:r>
            <a:r>
              <a:rPr lang="en-US" b="1" dirty="0">
                <a:solidFill>
                  <a:srgbClr val="1F1E1E"/>
                </a:solidFill>
              </a:rPr>
              <a:t>distal 1/3 frx:</a:t>
            </a:r>
            <a:br>
              <a:rPr lang="en-US" dirty="0"/>
            </a:br>
            <a:r>
              <a:rPr lang="en-US" dirty="0">
                <a:solidFill>
                  <a:srgbClr val="1F1E1E"/>
                </a:solidFill>
              </a:rPr>
              <a:t>                   - hip flexion:         20 deg</a:t>
            </a:r>
            <a:br>
              <a:rPr lang="en-US" dirty="0"/>
            </a:br>
            <a:r>
              <a:rPr lang="en-US" dirty="0">
                <a:solidFill>
                  <a:srgbClr val="1F1E1E"/>
                </a:solidFill>
              </a:rPr>
              <a:t>                   - hip abduction:   20 deg</a:t>
            </a:r>
            <a:br>
              <a:rPr lang="en-US" dirty="0"/>
            </a:br>
            <a:r>
              <a:rPr lang="en-US" dirty="0">
                <a:solidFill>
                  <a:srgbClr val="1F1E1E"/>
                </a:solidFill>
              </a:rPr>
              <a:t>                   - ext rotation:       15 deg</a:t>
            </a:r>
            <a:br>
              <a:rPr lang="en-US" dirty="0"/>
            </a:br>
            <a:endParaRPr lang="en-IN" dirty="0"/>
          </a:p>
        </p:txBody>
      </p:sp>
    </p:spTree>
    <p:extLst>
      <p:ext uri="{BB962C8B-B14F-4D97-AF65-F5344CB8AC3E}">
        <p14:creationId xmlns:p14="http://schemas.microsoft.com/office/powerpoint/2010/main" val="2337878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A7BC3-2F83-414D-9E92-379E7E790070}"/>
              </a:ext>
            </a:extLst>
          </p:cNvPr>
          <p:cNvSpPr>
            <a:spLocks noGrp="1"/>
          </p:cNvSpPr>
          <p:nvPr>
            <p:ph type="title" idx="4294967295"/>
          </p:nvPr>
        </p:nvSpPr>
        <p:spPr>
          <a:xfrm>
            <a:off x="349624" y="192505"/>
            <a:ext cx="11537576" cy="829472"/>
          </a:xfrm>
        </p:spPr>
        <p:txBody>
          <a:bodyPr>
            <a:normAutofit fontScale="90000"/>
          </a:bodyPr>
          <a:lstStyle/>
          <a:p>
            <a:pPr algn="ctr"/>
            <a:r>
              <a:rPr lang="en-IN" sz="6000" b="1" dirty="0"/>
              <a:t>Technique </a:t>
            </a:r>
          </a:p>
        </p:txBody>
      </p:sp>
      <p:sp>
        <p:nvSpPr>
          <p:cNvPr id="3" name="Content Placeholder 2">
            <a:extLst>
              <a:ext uri="{FF2B5EF4-FFF2-40B4-BE49-F238E27FC236}">
                <a16:creationId xmlns:a16="http://schemas.microsoft.com/office/drawing/2014/main" id="{065DA04A-2744-4FFB-8A91-B0D17FAEBA1B}"/>
              </a:ext>
            </a:extLst>
          </p:cNvPr>
          <p:cNvSpPr>
            <a:spLocks noGrp="1"/>
          </p:cNvSpPr>
          <p:nvPr>
            <p:ph idx="4294967295"/>
          </p:nvPr>
        </p:nvSpPr>
        <p:spPr>
          <a:xfrm>
            <a:off x="349624" y="1237129"/>
            <a:ext cx="11537576" cy="5056095"/>
          </a:xfrm>
        </p:spPr>
        <p:txBody>
          <a:bodyPr>
            <a:normAutofit lnSpcReduction="10000"/>
          </a:bodyPr>
          <a:lstStyle/>
          <a:p>
            <a:pPr marL="273050" indent="-273050">
              <a:buFont typeface="Wingdings" panose="05000000000000000000" pitchFamily="2" charset="2"/>
              <a:buChar char="q"/>
              <a:tabLst>
                <a:tab pos="449263" algn="l"/>
                <a:tab pos="546100" algn="l"/>
              </a:tabLst>
            </a:pPr>
            <a:r>
              <a:rPr lang="en-US" sz="2800" b="1" dirty="0">
                <a:solidFill>
                  <a:srgbClr val="1F1E1E"/>
                </a:solidFill>
                <a:latin typeface="PT Sans"/>
              </a:rPr>
              <a:t>Padding:</a:t>
            </a:r>
          </a:p>
          <a:p>
            <a:pPr marL="578358" lvl="1" indent="-285750">
              <a:buFont typeface="Wingdings" panose="05000000000000000000" pitchFamily="2" charset="2"/>
              <a:buChar char="Ø"/>
              <a:tabLst>
                <a:tab pos="449263" algn="l"/>
                <a:tab pos="546100" algn="l"/>
              </a:tabLst>
            </a:pPr>
            <a:r>
              <a:rPr lang="en-US" sz="2400" dirty="0">
                <a:solidFill>
                  <a:srgbClr val="1F1E1E"/>
                </a:solidFill>
                <a:latin typeface="PT Sans"/>
              </a:rPr>
              <a:t>Place a folded towel on the anterior thorax and abdomen and apply all padding and casting material over this towel</a:t>
            </a:r>
          </a:p>
          <a:p>
            <a:pPr marL="578358" lvl="1" indent="-285750">
              <a:buFont typeface="Wingdings" panose="05000000000000000000" pitchFamily="2" charset="2"/>
              <a:buChar char="Ø"/>
              <a:tabLst>
                <a:tab pos="449263" algn="l"/>
                <a:tab pos="546100" algn="l"/>
              </a:tabLst>
            </a:pPr>
            <a:r>
              <a:rPr lang="en-US" sz="2400" dirty="0">
                <a:solidFill>
                  <a:srgbClr val="1F1E1E"/>
                </a:solidFill>
                <a:latin typeface="PT Sans"/>
              </a:rPr>
              <a:t>Following cast application the towel is removed;</a:t>
            </a:r>
          </a:p>
          <a:p>
            <a:pPr marL="578358" lvl="1" indent="-285750">
              <a:buFont typeface="Wingdings" panose="05000000000000000000" pitchFamily="2" charset="2"/>
              <a:buChar char="Ø"/>
              <a:tabLst>
                <a:tab pos="449263" algn="l"/>
                <a:tab pos="546100" algn="l"/>
              </a:tabLst>
            </a:pPr>
            <a:r>
              <a:rPr lang="en-US" sz="2400" dirty="0">
                <a:solidFill>
                  <a:srgbClr val="1F1E1E"/>
                </a:solidFill>
                <a:latin typeface="PT Sans"/>
              </a:rPr>
              <a:t>This will create space between the cast and the thorax/abdomen and will avoid cast tightness and difficult w/ breathing;</a:t>
            </a:r>
          </a:p>
          <a:p>
            <a:pPr marL="578358" lvl="1" indent="-285750">
              <a:buFont typeface="Wingdings" panose="05000000000000000000" pitchFamily="2" charset="2"/>
              <a:buChar char="Ø"/>
              <a:tabLst>
                <a:tab pos="449263" algn="l"/>
                <a:tab pos="546100" algn="l"/>
              </a:tabLst>
            </a:pPr>
            <a:r>
              <a:rPr lang="en-US" sz="2400" dirty="0">
                <a:solidFill>
                  <a:srgbClr val="1F1E1E"/>
                </a:solidFill>
                <a:latin typeface="PT Sans"/>
              </a:rPr>
              <a:t>Using this technique, it is not necessary to window the abdomen of the cast;</a:t>
            </a:r>
          </a:p>
          <a:p>
            <a:pPr marL="578358" lvl="1" indent="-285750">
              <a:buFont typeface="Wingdings" panose="05000000000000000000" pitchFamily="2" charset="2"/>
              <a:buChar char="Ø"/>
              <a:tabLst>
                <a:tab pos="449263" algn="l"/>
                <a:tab pos="546100" algn="l"/>
              </a:tabLst>
            </a:pPr>
            <a:r>
              <a:rPr lang="en-US" sz="2400" dirty="0">
                <a:solidFill>
                  <a:srgbClr val="1F1E1E"/>
                </a:solidFill>
                <a:latin typeface="PT Sans"/>
              </a:rPr>
              <a:t>Its useful to place 2 layers of body stockinette over the patient's torso to ensure that the cast padding can be pulled up over the edges of the cast;</a:t>
            </a:r>
          </a:p>
          <a:p>
            <a:pPr marL="578358" lvl="1" indent="-285750">
              <a:buFont typeface="Wingdings" panose="05000000000000000000" pitchFamily="2" charset="2"/>
              <a:buChar char="Ø"/>
              <a:tabLst>
                <a:tab pos="449263" algn="l"/>
                <a:tab pos="546100" algn="l"/>
              </a:tabLst>
            </a:pPr>
            <a:r>
              <a:rPr lang="en-US" sz="2400" dirty="0">
                <a:solidFill>
                  <a:srgbClr val="1F1E1E"/>
                </a:solidFill>
                <a:latin typeface="PT Sans"/>
              </a:rPr>
              <a:t>Soft roll is preferable to cotton roll (soft roll can be cleaned if it gets soiled);</a:t>
            </a:r>
          </a:p>
          <a:p>
            <a:pPr marL="578358" lvl="1" indent="-285750">
              <a:buFont typeface="Wingdings" panose="05000000000000000000" pitchFamily="2" charset="2"/>
              <a:buChar char="Ø"/>
              <a:tabLst>
                <a:tab pos="449263" algn="l"/>
                <a:tab pos="546100" algn="l"/>
              </a:tabLst>
            </a:pPr>
            <a:r>
              <a:rPr lang="en-US" sz="2400" dirty="0">
                <a:solidFill>
                  <a:srgbClr val="1F1E1E"/>
                </a:solidFill>
                <a:latin typeface="PT Sans"/>
              </a:rPr>
              <a:t>Soft roll is placed, w/ care to evenly spread the cotton across the back and buttocks (including sacrum);</a:t>
            </a:r>
          </a:p>
          <a:p>
            <a:pPr marL="578358" lvl="1" indent="-285750">
              <a:buFont typeface="Wingdings" panose="05000000000000000000" pitchFamily="2" charset="2"/>
              <a:buChar char="Ø"/>
              <a:tabLst>
                <a:tab pos="449263" algn="l"/>
                <a:tab pos="546100" algn="l"/>
              </a:tabLst>
            </a:pPr>
            <a:r>
              <a:rPr lang="en-US" sz="2400" dirty="0">
                <a:solidFill>
                  <a:srgbClr val="1F1E1E"/>
                </a:solidFill>
                <a:latin typeface="PT Sans"/>
              </a:rPr>
              <a:t>A thick belt of felt is taped across the chest, just below the nipple line</a:t>
            </a:r>
          </a:p>
          <a:p>
            <a:pPr marL="578358" lvl="1" indent="-285750">
              <a:buFont typeface="Wingdings" panose="05000000000000000000" pitchFamily="2" charset="2"/>
              <a:buChar char="Ø"/>
              <a:tabLst>
                <a:tab pos="449263" algn="l"/>
                <a:tab pos="546100" algn="l"/>
              </a:tabLst>
            </a:pPr>
            <a:r>
              <a:rPr lang="en-US" sz="2400" dirty="0">
                <a:solidFill>
                  <a:srgbClr val="1F1E1E"/>
                </a:solidFill>
                <a:latin typeface="PT Sans"/>
              </a:rPr>
              <a:t>A second felt belt is fashioned to cover the sacrum, PSIS, and ASIS;</a:t>
            </a:r>
            <a:endParaRPr lang="en-IN" sz="2400" dirty="0"/>
          </a:p>
        </p:txBody>
      </p:sp>
    </p:spTree>
    <p:extLst>
      <p:ext uri="{BB962C8B-B14F-4D97-AF65-F5344CB8AC3E}">
        <p14:creationId xmlns:p14="http://schemas.microsoft.com/office/powerpoint/2010/main" val="3175326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090E-72F0-3349-82C6-1E18DDBF0B82}"/>
              </a:ext>
            </a:extLst>
          </p:cNvPr>
          <p:cNvSpPr>
            <a:spLocks noGrp="1"/>
          </p:cNvSpPr>
          <p:nvPr>
            <p:ph type="title" idx="4294967295"/>
          </p:nvPr>
        </p:nvSpPr>
        <p:spPr>
          <a:xfrm>
            <a:off x="1897626" y="233363"/>
            <a:ext cx="7282887" cy="671512"/>
          </a:xfrm>
        </p:spPr>
        <p:txBody>
          <a:bodyPr>
            <a:noAutofit/>
          </a:bodyPr>
          <a:lstStyle/>
          <a:p>
            <a:pPr algn="ctr"/>
            <a:r>
              <a:rPr lang="en-US" b="1" i="1" dirty="0">
                <a:solidFill>
                  <a:srgbClr val="002060"/>
                </a:solidFill>
              </a:rPr>
              <a:t>Classification </a:t>
            </a:r>
          </a:p>
        </p:txBody>
      </p:sp>
      <p:sp>
        <p:nvSpPr>
          <p:cNvPr id="3" name="Content Placeholder 2">
            <a:extLst>
              <a:ext uri="{FF2B5EF4-FFF2-40B4-BE49-F238E27FC236}">
                <a16:creationId xmlns:a16="http://schemas.microsoft.com/office/drawing/2014/main" id="{D0AB3FA4-0A56-FE4C-8322-F1018506CA6F}"/>
              </a:ext>
            </a:extLst>
          </p:cNvPr>
          <p:cNvSpPr>
            <a:spLocks noGrp="1"/>
          </p:cNvSpPr>
          <p:nvPr>
            <p:ph idx="4294967295"/>
          </p:nvPr>
        </p:nvSpPr>
        <p:spPr>
          <a:xfrm>
            <a:off x="452284" y="904875"/>
            <a:ext cx="11394013" cy="5360030"/>
          </a:xfrm>
        </p:spPr>
        <p:txBody>
          <a:bodyPr>
            <a:normAutofit fontScale="25000" lnSpcReduction="20000"/>
          </a:bodyPr>
          <a:lstStyle/>
          <a:p>
            <a:pPr>
              <a:buFont typeface="Wingdings" panose="05000000000000000000" pitchFamily="2" charset="2"/>
              <a:buChar char="q"/>
            </a:pPr>
            <a:r>
              <a:rPr lang="en-US" sz="9600" b="1" i="1" dirty="0">
                <a:solidFill>
                  <a:srgbClr val="0070C0"/>
                </a:solidFill>
              </a:rPr>
              <a:t>A. Based on </a:t>
            </a:r>
            <a:r>
              <a:rPr lang="en-IN" sz="9600" b="1" i="1" dirty="0">
                <a:solidFill>
                  <a:srgbClr val="0070C0"/>
                </a:solidFill>
              </a:rPr>
              <a:t>:- Pattern of application</a:t>
            </a:r>
          </a:p>
          <a:p>
            <a:pPr>
              <a:buFont typeface="Wingdings" panose="05000000000000000000" pitchFamily="2" charset="2"/>
              <a:buChar char="Ø"/>
            </a:pPr>
            <a:r>
              <a:rPr lang="en-IN" sz="9600" dirty="0"/>
              <a:t> </a:t>
            </a:r>
            <a:r>
              <a:rPr lang="en-US" sz="9600" b="1" dirty="0"/>
              <a:t>Slab</a:t>
            </a:r>
            <a:r>
              <a:rPr lang="en-US" sz="9600" dirty="0"/>
              <a:t>- POP Encloses Half Of Circumference</a:t>
            </a:r>
          </a:p>
          <a:p>
            <a:pPr>
              <a:buFont typeface="Wingdings" panose="05000000000000000000" pitchFamily="2" charset="2"/>
              <a:buChar char="Ø"/>
            </a:pPr>
            <a:r>
              <a:rPr lang="en-US" sz="9600" dirty="0"/>
              <a:t> </a:t>
            </a:r>
            <a:r>
              <a:rPr lang="en-US" sz="9600" b="1" dirty="0"/>
              <a:t>Caste</a:t>
            </a:r>
            <a:r>
              <a:rPr lang="en-US" sz="9600" dirty="0"/>
              <a:t>- Pop Encloses Full Circumference Of Limb</a:t>
            </a:r>
          </a:p>
          <a:p>
            <a:pPr>
              <a:buFont typeface="Wingdings" panose="05000000000000000000" pitchFamily="2" charset="2"/>
              <a:buChar char="Ø"/>
            </a:pPr>
            <a:r>
              <a:rPr lang="en-US" sz="9600" dirty="0"/>
              <a:t> </a:t>
            </a:r>
            <a:r>
              <a:rPr lang="en-US" sz="9600" b="1" dirty="0"/>
              <a:t>Spica</a:t>
            </a:r>
            <a:r>
              <a:rPr lang="en-US" sz="9600" dirty="0"/>
              <a:t> – Included Trunk And More Limb</a:t>
            </a:r>
          </a:p>
          <a:p>
            <a:pPr>
              <a:buFont typeface="Wingdings" panose="05000000000000000000" pitchFamily="2" charset="2"/>
              <a:buChar char="Ø"/>
            </a:pPr>
            <a:r>
              <a:rPr lang="en-US" sz="9600" dirty="0"/>
              <a:t> </a:t>
            </a:r>
            <a:r>
              <a:rPr lang="en-US" sz="9600" b="1" dirty="0"/>
              <a:t>Splintage- </a:t>
            </a:r>
            <a:r>
              <a:rPr lang="en-US" sz="9600" dirty="0"/>
              <a:t>Which Can Allow Movement At Adjacent Joint </a:t>
            </a:r>
          </a:p>
          <a:p>
            <a:pPr>
              <a:buFont typeface="Wingdings" panose="05000000000000000000" pitchFamily="2" charset="2"/>
              <a:buChar char="q"/>
            </a:pPr>
            <a:r>
              <a:rPr lang="en-US" sz="9600" b="1" i="1" dirty="0">
                <a:solidFill>
                  <a:srgbClr val="0070C0"/>
                </a:solidFill>
              </a:rPr>
              <a:t>B. Based on interposition of material</a:t>
            </a:r>
          </a:p>
          <a:p>
            <a:pPr marL="0" indent="0">
              <a:buNone/>
            </a:pPr>
            <a:r>
              <a:rPr lang="en-US" sz="9600" dirty="0"/>
              <a:t> - </a:t>
            </a:r>
            <a:r>
              <a:rPr lang="en-US" sz="9600" b="1" i="1" dirty="0"/>
              <a:t>Unpadded</a:t>
            </a:r>
          </a:p>
          <a:p>
            <a:pPr marL="0" indent="0">
              <a:buNone/>
            </a:pPr>
            <a:r>
              <a:rPr lang="en-US" sz="9600" dirty="0"/>
              <a:t>        . No material is interposed b/w POP and skin</a:t>
            </a:r>
          </a:p>
          <a:p>
            <a:pPr marL="0" indent="0">
              <a:buNone/>
            </a:pPr>
            <a:r>
              <a:rPr lang="en-US" sz="9600" dirty="0"/>
              <a:t>        . Practiced by Bohler</a:t>
            </a:r>
          </a:p>
          <a:p>
            <a:pPr marL="0" indent="0">
              <a:buNone/>
            </a:pPr>
            <a:r>
              <a:rPr lang="en-US" sz="9600" dirty="0"/>
              <a:t>        . </a:t>
            </a:r>
            <a:r>
              <a:rPr lang="en-US" sz="9600" b="1" dirty="0"/>
              <a:t>Sir Charnley </a:t>
            </a:r>
            <a:r>
              <a:rPr lang="en-US" sz="9600" dirty="0"/>
              <a:t>recommended its use in therapy of </a:t>
            </a:r>
            <a:r>
              <a:rPr lang="en-US" sz="9600" b="1" dirty="0"/>
              <a:t>colle’ s fracture </a:t>
            </a:r>
            <a:r>
              <a:rPr lang="en-US" sz="9600" dirty="0"/>
              <a:t>, </a:t>
            </a:r>
            <a:r>
              <a:rPr lang="en-US" sz="9600" b="1" dirty="0"/>
              <a:t>scaphoid and 	bennet </a:t>
            </a:r>
            <a:r>
              <a:rPr lang="en-US" sz="9600" dirty="0"/>
              <a:t> </a:t>
            </a:r>
            <a:r>
              <a:rPr lang="en-US" sz="9600" b="1" dirty="0"/>
              <a:t>fracture</a:t>
            </a:r>
          </a:p>
          <a:p>
            <a:pPr marL="0" indent="0">
              <a:buNone/>
            </a:pPr>
            <a:r>
              <a:rPr lang="en-US" sz="9600" dirty="0"/>
              <a:t> - </a:t>
            </a:r>
            <a:r>
              <a:rPr lang="en-US" sz="9600" b="1" i="1" dirty="0"/>
              <a:t>Padded:</a:t>
            </a:r>
            <a:r>
              <a:rPr lang="en-US" sz="9600" dirty="0"/>
              <a:t> Interposed material may be stockinette &amp; wool or wool alone, this is in current 	practice.</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41157543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8157A-A049-4E88-ABFB-8E2730EB1EA5}"/>
              </a:ext>
            </a:extLst>
          </p:cNvPr>
          <p:cNvSpPr>
            <a:spLocks noGrp="1"/>
          </p:cNvSpPr>
          <p:nvPr>
            <p:ph type="title" idx="4294967295"/>
          </p:nvPr>
        </p:nvSpPr>
        <p:spPr>
          <a:xfrm>
            <a:off x="403412" y="287339"/>
            <a:ext cx="11430000" cy="843372"/>
          </a:xfrm>
          <a:solidFill>
            <a:schemeClr val="accent1">
              <a:lumMod val="20000"/>
              <a:lumOff val="80000"/>
            </a:schemeClr>
          </a:solidFill>
        </p:spPr>
        <p:txBody>
          <a:bodyPr>
            <a:normAutofit/>
          </a:bodyPr>
          <a:lstStyle/>
          <a:p>
            <a:pPr algn="ctr"/>
            <a:r>
              <a:rPr lang="en-IN" dirty="0"/>
              <a:t>Reduction </a:t>
            </a:r>
          </a:p>
        </p:txBody>
      </p:sp>
      <p:sp>
        <p:nvSpPr>
          <p:cNvPr id="3" name="Content Placeholder 2">
            <a:extLst>
              <a:ext uri="{FF2B5EF4-FFF2-40B4-BE49-F238E27FC236}">
                <a16:creationId xmlns:a16="http://schemas.microsoft.com/office/drawing/2014/main" id="{7DDBC319-3ACE-49D8-AF82-3C1443298CB0}"/>
              </a:ext>
            </a:extLst>
          </p:cNvPr>
          <p:cNvSpPr>
            <a:spLocks noGrp="1"/>
          </p:cNvSpPr>
          <p:nvPr>
            <p:ph idx="4294967295"/>
          </p:nvPr>
        </p:nvSpPr>
        <p:spPr>
          <a:xfrm>
            <a:off x="403412" y="1721224"/>
            <a:ext cx="11430000" cy="4625788"/>
          </a:xfrm>
        </p:spPr>
        <p:txBody>
          <a:bodyPr>
            <a:normAutofit/>
          </a:bodyPr>
          <a:lstStyle/>
          <a:p>
            <a:pPr>
              <a:buFont typeface="Wingdings" panose="05000000000000000000" pitchFamily="2" charset="2"/>
              <a:buChar char="Ø"/>
            </a:pPr>
            <a:r>
              <a:rPr lang="en-US" sz="2400" dirty="0">
                <a:solidFill>
                  <a:srgbClr val="1F1E1E"/>
                </a:solidFill>
                <a:latin typeface="PT Sans"/>
              </a:rPr>
              <a:t>Prior to cast application, use flouro to help determine the optimal position for 	reduction;</a:t>
            </a:r>
          </a:p>
          <a:p>
            <a:pPr>
              <a:buFont typeface="Wingdings" panose="05000000000000000000" pitchFamily="2" charset="2"/>
              <a:buChar char="Ø"/>
            </a:pPr>
            <a:r>
              <a:rPr lang="en-US" sz="2400" dirty="0">
                <a:solidFill>
                  <a:srgbClr val="336699"/>
                </a:solidFill>
                <a:latin typeface="PT Sans"/>
                <a:hlinkClick r:id="rId2"/>
              </a:rPr>
              <a:t>Distal femoral traction pin</a:t>
            </a:r>
            <a:r>
              <a:rPr lang="en-US" sz="2400" dirty="0">
                <a:solidFill>
                  <a:srgbClr val="1F1E1E"/>
                </a:solidFill>
                <a:latin typeface="PT Sans"/>
              </a:rPr>
              <a:t> is inserted if fracture needs to be brought out to length;</a:t>
            </a:r>
          </a:p>
          <a:p>
            <a:pPr>
              <a:buFont typeface="Wingdings" panose="05000000000000000000" pitchFamily="2" charset="2"/>
              <a:buChar char="Ø"/>
            </a:pPr>
            <a:r>
              <a:rPr lang="en-US" sz="2400" dirty="0">
                <a:solidFill>
                  <a:srgbClr val="1F1E1E"/>
                </a:solidFill>
                <a:latin typeface="PT Sans"/>
              </a:rPr>
              <a:t>Apply the cast, but apply minimal cast material around the injured thigh;</a:t>
            </a:r>
          </a:p>
          <a:p>
            <a:pPr>
              <a:buFont typeface="Wingdings" panose="05000000000000000000" pitchFamily="2" charset="2"/>
              <a:buChar char="Ø"/>
            </a:pPr>
            <a:r>
              <a:rPr lang="en-US" sz="2400" dirty="0">
                <a:solidFill>
                  <a:srgbClr val="1F1E1E"/>
                </a:solidFill>
                <a:latin typeface="PT Sans"/>
              </a:rPr>
              <a:t>Once the cast is hard, bring in flouro and determine if the reduction is adequate;</a:t>
            </a:r>
          </a:p>
          <a:p>
            <a:pPr>
              <a:buFont typeface="Wingdings" panose="05000000000000000000" pitchFamily="2" charset="2"/>
              <a:buChar char="Ø"/>
            </a:pPr>
            <a:r>
              <a:rPr lang="en-US" sz="2400" dirty="0">
                <a:solidFill>
                  <a:srgbClr val="1F1E1E"/>
                </a:solidFill>
                <a:latin typeface="PT Sans"/>
              </a:rPr>
              <a:t>If the reduction is not adequate, then circumferentially cut the cast at the level of 	the frx;</a:t>
            </a:r>
          </a:p>
          <a:p>
            <a:pPr>
              <a:buFont typeface="Wingdings" panose="05000000000000000000" pitchFamily="2" charset="2"/>
              <a:buChar char="Ø"/>
            </a:pPr>
            <a:r>
              <a:rPr lang="en-US" sz="2400" dirty="0">
                <a:solidFill>
                  <a:srgbClr val="1F1E1E"/>
                </a:solidFill>
                <a:latin typeface="PT Sans"/>
              </a:rPr>
              <a:t>Then re-reduce the fracture under flouroscopic control;</a:t>
            </a:r>
          </a:p>
          <a:p>
            <a:pPr>
              <a:buFont typeface="Wingdings" panose="05000000000000000000" pitchFamily="2" charset="2"/>
              <a:buChar char="Ø"/>
            </a:pPr>
            <a:r>
              <a:rPr lang="en-US" sz="2400" dirty="0">
                <a:solidFill>
                  <a:srgbClr val="1F1E1E"/>
                </a:solidFill>
                <a:latin typeface="PT Sans"/>
              </a:rPr>
              <a:t>Once the reduction is adequate, have an assistant quickly apply more casting 	material while the thigh is held in the reduced position.</a:t>
            </a:r>
            <a:endParaRPr lang="en-IN" sz="2400" dirty="0"/>
          </a:p>
        </p:txBody>
      </p:sp>
    </p:spTree>
    <p:extLst>
      <p:ext uri="{BB962C8B-B14F-4D97-AF65-F5344CB8AC3E}">
        <p14:creationId xmlns:p14="http://schemas.microsoft.com/office/powerpoint/2010/main" val="40883055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DFF25A-B8EF-4B6A-A78E-58F96E2904E7}"/>
              </a:ext>
            </a:extLst>
          </p:cNvPr>
          <p:cNvSpPr>
            <a:spLocks noGrp="1"/>
          </p:cNvSpPr>
          <p:nvPr>
            <p:ph type="body" idx="1"/>
          </p:nvPr>
        </p:nvSpPr>
        <p:spPr>
          <a:xfrm>
            <a:off x="208547" y="322052"/>
            <a:ext cx="5826493" cy="1417848"/>
          </a:xfrm>
        </p:spPr>
        <p:txBody>
          <a:bodyPr>
            <a:normAutofit/>
          </a:bodyPr>
          <a:lstStyle/>
          <a:p>
            <a:r>
              <a:rPr lang="en-IN" sz="4800" b="1" dirty="0">
                <a:solidFill>
                  <a:srgbClr val="1F1E1E"/>
                </a:solidFill>
                <a:latin typeface="PT Sans"/>
              </a:rPr>
              <a:t>cast re-enforcement:</a:t>
            </a:r>
            <a:endParaRPr lang="en-IN" sz="4800" dirty="0"/>
          </a:p>
        </p:txBody>
      </p:sp>
      <p:sp>
        <p:nvSpPr>
          <p:cNvPr id="4" name="Content Placeholder 3">
            <a:extLst>
              <a:ext uri="{FF2B5EF4-FFF2-40B4-BE49-F238E27FC236}">
                <a16:creationId xmlns:a16="http://schemas.microsoft.com/office/drawing/2014/main" id="{76A718DC-AC6D-4815-8997-1EAE1769686A}"/>
              </a:ext>
            </a:extLst>
          </p:cNvPr>
          <p:cNvSpPr>
            <a:spLocks noGrp="1"/>
          </p:cNvSpPr>
          <p:nvPr>
            <p:ph sz="half" idx="2"/>
          </p:nvPr>
        </p:nvSpPr>
        <p:spPr>
          <a:xfrm>
            <a:off x="208547" y="1739900"/>
            <a:ext cx="5800930" cy="3378200"/>
          </a:xfrm>
        </p:spPr>
        <p:txBody>
          <a:bodyPr>
            <a:normAutofit/>
          </a:bodyPr>
          <a:lstStyle/>
          <a:p>
            <a:pPr>
              <a:buFont typeface="Wingdings" panose="05000000000000000000" pitchFamily="2" charset="2"/>
              <a:buChar char="Ø"/>
            </a:pPr>
            <a:r>
              <a:rPr lang="en-US" sz="2800" dirty="0">
                <a:solidFill>
                  <a:srgbClr val="1F1E1E"/>
                </a:solidFill>
                <a:latin typeface="PT Sans"/>
              </a:rPr>
              <a:t> Apply a "broom stick" between the thighs and apply cast material over this, inorder to strengthen the cast and prevent cast breakdown at the hip joint;        </a:t>
            </a:r>
            <a:endParaRPr lang="en-IN" sz="2800" dirty="0"/>
          </a:p>
        </p:txBody>
      </p:sp>
      <p:sp>
        <p:nvSpPr>
          <p:cNvPr id="5" name="Text Placeholder 4">
            <a:extLst>
              <a:ext uri="{FF2B5EF4-FFF2-40B4-BE49-F238E27FC236}">
                <a16:creationId xmlns:a16="http://schemas.microsoft.com/office/drawing/2014/main" id="{8137F92E-86C1-4413-97DA-D71CFE931C4C}"/>
              </a:ext>
            </a:extLst>
          </p:cNvPr>
          <p:cNvSpPr>
            <a:spLocks noGrp="1"/>
          </p:cNvSpPr>
          <p:nvPr>
            <p:ph type="body" sz="quarter" idx="3"/>
          </p:nvPr>
        </p:nvSpPr>
        <p:spPr>
          <a:xfrm>
            <a:off x="6217920" y="322052"/>
            <a:ext cx="4937760" cy="736282"/>
          </a:xfrm>
        </p:spPr>
        <p:txBody>
          <a:bodyPr>
            <a:normAutofit lnSpcReduction="10000"/>
          </a:bodyPr>
          <a:lstStyle/>
          <a:p>
            <a:r>
              <a:rPr lang="en-IN" sz="4800" b="1" dirty="0">
                <a:solidFill>
                  <a:srgbClr val="1F1E1E"/>
                </a:solidFill>
                <a:latin typeface="PT Sans"/>
              </a:rPr>
              <a:t> Cast Care:</a:t>
            </a:r>
            <a:endParaRPr lang="en-IN" sz="4800" dirty="0"/>
          </a:p>
        </p:txBody>
      </p:sp>
      <p:sp>
        <p:nvSpPr>
          <p:cNvPr id="6" name="Content Placeholder 5">
            <a:extLst>
              <a:ext uri="{FF2B5EF4-FFF2-40B4-BE49-F238E27FC236}">
                <a16:creationId xmlns:a16="http://schemas.microsoft.com/office/drawing/2014/main" id="{315583E9-1577-463F-84FC-332F52CF7265}"/>
              </a:ext>
            </a:extLst>
          </p:cNvPr>
          <p:cNvSpPr>
            <a:spLocks noGrp="1"/>
          </p:cNvSpPr>
          <p:nvPr>
            <p:ph sz="quarter" idx="4"/>
          </p:nvPr>
        </p:nvSpPr>
        <p:spPr>
          <a:xfrm>
            <a:off x="6217919" y="1739899"/>
            <a:ext cx="5573027" cy="4179637"/>
          </a:xfrm>
        </p:spPr>
        <p:txBody>
          <a:bodyPr>
            <a:normAutofit lnSpcReduction="10000"/>
          </a:bodyPr>
          <a:lstStyle/>
          <a:p>
            <a:pPr>
              <a:buFont typeface="Wingdings" panose="05000000000000000000" pitchFamily="2" charset="2"/>
              <a:buChar char="Ø"/>
            </a:pPr>
            <a:r>
              <a:rPr lang="en-US" sz="2800" dirty="0">
                <a:solidFill>
                  <a:srgbClr val="1F1E1E"/>
                </a:solidFill>
                <a:latin typeface="PT Sans"/>
              </a:rPr>
              <a:t>Goretex liner allows the child and the cast to be washed;</a:t>
            </a:r>
          </a:p>
          <a:p>
            <a:pPr>
              <a:buFont typeface="Wingdings" panose="05000000000000000000" pitchFamily="2" charset="2"/>
              <a:buChar char="Ø"/>
            </a:pPr>
            <a:r>
              <a:rPr lang="en-US" sz="2800" dirty="0">
                <a:solidFill>
                  <a:srgbClr val="1F1E1E"/>
                </a:solidFill>
                <a:latin typeface="PT Sans"/>
              </a:rPr>
              <a:t>A panty shield napkin can be applied to the perineum to prevent soiling of the cast;</a:t>
            </a:r>
          </a:p>
          <a:p>
            <a:pPr>
              <a:buFont typeface="Wingdings" panose="05000000000000000000" pitchFamily="2" charset="2"/>
              <a:buChar char="Ø"/>
            </a:pPr>
            <a:r>
              <a:rPr lang="en-US" sz="2800" dirty="0">
                <a:solidFill>
                  <a:srgbClr val="1F1E1E"/>
                </a:solidFill>
                <a:latin typeface="PT Sans"/>
              </a:rPr>
              <a:t>Child is seen every 2 weeks for evidence of skin break down</a:t>
            </a:r>
            <a:br>
              <a:rPr lang="en-US" sz="2800" dirty="0"/>
            </a:br>
            <a:br>
              <a:rPr lang="en-US" sz="2800" dirty="0"/>
            </a:br>
            <a:br>
              <a:rPr lang="en-US" sz="2800" dirty="0"/>
            </a:br>
            <a:endParaRPr lang="en-IN" sz="2800" dirty="0"/>
          </a:p>
        </p:txBody>
      </p:sp>
    </p:spTree>
    <p:extLst>
      <p:ext uri="{BB962C8B-B14F-4D97-AF65-F5344CB8AC3E}">
        <p14:creationId xmlns:p14="http://schemas.microsoft.com/office/powerpoint/2010/main" val="10943397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680045-B656-4293-AC9E-03D6F2CD4686}"/>
              </a:ext>
            </a:extLst>
          </p:cNvPr>
          <p:cNvSpPr>
            <a:spLocks noGrp="1"/>
          </p:cNvSpPr>
          <p:nvPr>
            <p:ph type="title" idx="4294967295"/>
          </p:nvPr>
        </p:nvSpPr>
        <p:spPr>
          <a:xfrm>
            <a:off x="2133600" y="287338"/>
            <a:ext cx="10058400" cy="715962"/>
          </a:xfrm>
        </p:spPr>
        <p:txBody>
          <a:bodyPr/>
          <a:lstStyle/>
          <a:p>
            <a:pPr algn="ctr"/>
            <a:r>
              <a:rPr lang="en-IN" b="1" i="1" dirty="0"/>
              <a:t>Special slabs and cast</a:t>
            </a:r>
          </a:p>
        </p:txBody>
      </p:sp>
      <p:sp>
        <p:nvSpPr>
          <p:cNvPr id="8" name="Content Placeholder 7">
            <a:extLst>
              <a:ext uri="{FF2B5EF4-FFF2-40B4-BE49-F238E27FC236}">
                <a16:creationId xmlns:a16="http://schemas.microsoft.com/office/drawing/2014/main" id="{1B4652AD-138A-4641-B2ED-7021889FAC34}"/>
              </a:ext>
            </a:extLst>
          </p:cNvPr>
          <p:cNvSpPr>
            <a:spLocks noGrp="1"/>
          </p:cNvSpPr>
          <p:nvPr>
            <p:ph idx="4294967295"/>
          </p:nvPr>
        </p:nvSpPr>
        <p:spPr>
          <a:xfrm>
            <a:off x="373626" y="1140543"/>
            <a:ext cx="2998839" cy="5196758"/>
          </a:xfrm>
        </p:spPr>
        <p:txBody>
          <a:bodyPr>
            <a:normAutofit/>
          </a:bodyPr>
          <a:lstStyle/>
          <a:p>
            <a:r>
              <a:rPr lang="en-IN" sz="2800" dirty="0"/>
              <a:t>Upper limb :- u slab/cast, cylinder slab cast, hanging cast</a:t>
            </a:r>
          </a:p>
          <a:p>
            <a:r>
              <a:rPr lang="en-IN" sz="2800" dirty="0"/>
              <a:t>Lower limb :- PTB Weight bearing cast</a:t>
            </a:r>
          </a:p>
          <a:p>
            <a:r>
              <a:rPr lang="en-IN" sz="2800" dirty="0"/>
              <a:t>Body cast :- to support/ immobilize the spine</a:t>
            </a:r>
          </a:p>
        </p:txBody>
      </p:sp>
      <p:pic>
        <p:nvPicPr>
          <p:cNvPr id="2054" name="Picture 6" descr="Non-operative treatment of humerus shaft fracture">
            <a:extLst>
              <a:ext uri="{FF2B5EF4-FFF2-40B4-BE49-F238E27FC236}">
                <a16:creationId xmlns:a16="http://schemas.microsoft.com/office/drawing/2014/main" id="{B015C5AA-DC0F-4136-8A60-2A76627BC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307691"/>
            <a:ext cx="5469653" cy="21213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45DB4C6-E2B5-4C8D-803B-522FD5DE424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341806" y="3733392"/>
            <a:ext cx="5043949" cy="2470763"/>
          </a:xfrm>
          <a:prstGeom prst="rect">
            <a:avLst/>
          </a:prstGeom>
        </p:spPr>
      </p:pic>
    </p:spTree>
    <p:extLst>
      <p:ext uri="{BB962C8B-B14F-4D97-AF65-F5344CB8AC3E}">
        <p14:creationId xmlns:p14="http://schemas.microsoft.com/office/powerpoint/2010/main" val="28467978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B6A9-5D03-4AF5-A724-20241365F79F}"/>
              </a:ext>
            </a:extLst>
          </p:cNvPr>
          <p:cNvSpPr>
            <a:spLocks noGrp="1"/>
          </p:cNvSpPr>
          <p:nvPr>
            <p:ph type="title"/>
          </p:nvPr>
        </p:nvSpPr>
        <p:spPr>
          <a:xfrm>
            <a:off x="1097280" y="286603"/>
            <a:ext cx="10058400" cy="1021087"/>
          </a:xfrm>
        </p:spPr>
        <p:txBody>
          <a:bodyPr/>
          <a:lstStyle/>
          <a:p>
            <a:pPr algn="ctr"/>
            <a:r>
              <a:rPr lang="en-IN" dirty="0"/>
              <a:t>‘U’ SLAB</a:t>
            </a:r>
          </a:p>
        </p:txBody>
      </p:sp>
      <p:pic>
        <p:nvPicPr>
          <p:cNvPr id="3074" name="Picture 2" descr="Figure-2_HANGING-U-SLAB.jpg">
            <a:extLst>
              <a:ext uri="{FF2B5EF4-FFF2-40B4-BE49-F238E27FC236}">
                <a16:creationId xmlns:a16="http://schemas.microsoft.com/office/drawing/2014/main" id="{C1D904D6-0F7E-4EB7-A50B-92895FBAABC0}"/>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7157884" y="1838632"/>
            <a:ext cx="4837470" cy="27235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AAF5F4A-FA91-4D17-8447-D9C547D2AA5D}"/>
              </a:ext>
            </a:extLst>
          </p:cNvPr>
          <p:cNvSpPr txBox="1"/>
          <p:nvPr/>
        </p:nvSpPr>
        <p:spPr>
          <a:xfrm>
            <a:off x="1189702" y="1737361"/>
            <a:ext cx="5968181" cy="4893647"/>
          </a:xfrm>
          <a:prstGeom prst="rect">
            <a:avLst/>
          </a:prstGeom>
          <a:noFill/>
        </p:spPr>
        <p:txBody>
          <a:bodyPr wrap="square" rtlCol="0">
            <a:spAutoFit/>
          </a:bodyPr>
          <a:lstStyle/>
          <a:p>
            <a:pPr marL="457200" indent="-457200">
              <a:buFont typeface="Arial" panose="020B0604020202020204" pitchFamily="34" charset="0"/>
              <a:buChar char="•"/>
            </a:pPr>
            <a:r>
              <a:rPr lang="en-US" sz="2400" dirty="0"/>
              <a:t>Middle third fractures of the humeral shaft are managed with a collar and cuff. Occasionally a hanging U-slab plaster of Paris (POP) is required. If a radial nerve injury is present, active manipulation is not recommended. </a:t>
            </a:r>
          </a:p>
          <a:p>
            <a:pPr marL="457200" indent="-457200">
              <a:buFont typeface="Arial" panose="020B0604020202020204" pitchFamily="34" charset="0"/>
              <a:buChar char="•"/>
            </a:pPr>
            <a:r>
              <a:rPr lang="en-US" sz="2400" dirty="0"/>
              <a:t>Humeral shaft fractures should be referred to fracture clinic at 1 week.</a:t>
            </a:r>
          </a:p>
          <a:p>
            <a:pPr marL="457200" indent="-457200">
              <a:buFont typeface="Arial" panose="020B0604020202020204" pitchFamily="34" charset="0"/>
              <a:buChar char="•"/>
            </a:pPr>
            <a:r>
              <a:rPr lang="en-US" sz="2400" dirty="0"/>
              <a:t>Healing generally takes 4-6 weeks depending on the age of the child, to reach a point when active mobilization will be commenced</a:t>
            </a:r>
          </a:p>
          <a:p>
            <a:pPr marL="457200" indent="-457200">
              <a:buFont typeface="Arial" panose="020B0604020202020204" pitchFamily="34" charset="0"/>
              <a:buChar char="•"/>
            </a:pPr>
            <a:endParaRPr lang="en-IN" sz="2400" dirty="0"/>
          </a:p>
        </p:txBody>
      </p:sp>
    </p:spTree>
    <p:extLst>
      <p:ext uri="{BB962C8B-B14F-4D97-AF65-F5344CB8AC3E}">
        <p14:creationId xmlns:p14="http://schemas.microsoft.com/office/powerpoint/2010/main" val="12123483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D16D1E-4205-49F5-BD2A-DA769947C1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12FD100-C039-4E03-B5E4-2EDFA7290AA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4418FCD2-8448-4A81-8EB4-72250F7827B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A6B16355-27FB-445B-B646-02AB736374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D07C90B-B81A-473B-8919-CA924E61FFC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6B3BF2E5-C3AB-441F-A430-491119C56D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06DA680F-F6AC-453E-A8BF-C5BDED2851D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0982360-FC0B-4A5A-AC1E-0A07A73041EB}"/>
              </a:ext>
            </a:extLst>
          </p:cNvPr>
          <p:cNvSpPr>
            <a:spLocks noGrp="1"/>
          </p:cNvSpPr>
          <p:nvPr>
            <p:ph type="title" idx="4294967295"/>
          </p:nvPr>
        </p:nvSpPr>
        <p:spPr>
          <a:xfrm>
            <a:off x="8177212" y="70341"/>
            <a:ext cx="3941100" cy="1145510"/>
          </a:xfrm>
        </p:spPr>
        <p:txBody>
          <a:bodyPr vert="horz" lIns="91440" tIns="45720" rIns="91440" bIns="45720" rtlCol="0" anchor="ctr">
            <a:normAutofit/>
          </a:bodyPr>
          <a:lstStyle/>
          <a:p>
            <a:r>
              <a:rPr lang="en-US" b="1" i="1" dirty="0">
                <a:solidFill>
                  <a:schemeClr val="bg2">
                    <a:lumMod val="25000"/>
                  </a:schemeClr>
                </a:solidFill>
              </a:rPr>
              <a:t>HANGING CAST</a:t>
            </a:r>
          </a:p>
        </p:txBody>
      </p:sp>
      <p:graphicFrame>
        <p:nvGraphicFramePr>
          <p:cNvPr id="5" name="Content Placeholder 2"/>
          <p:cNvGraphicFramePr>
            <a:graphicFrameLocks noGrp="1"/>
          </p:cNvGraphicFramePr>
          <p:nvPr>
            <p:ph idx="4294967295"/>
            <p:extLst>
              <p:ext uri="{D42A27DB-BD31-4B8C-83A1-F6EECF244321}">
                <p14:modId xmlns:p14="http://schemas.microsoft.com/office/powerpoint/2010/main" val="4287793741"/>
              </p:ext>
            </p:extLst>
          </p:nvPr>
        </p:nvGraphicFramePr>
        <p:xfrm>
          <a:off x="162022" y="68730"/>
          <a:ext cx="7621259" cy="6174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Related image">
            <a:extLst>
              <a:ext uri="{FF2B5EF4-FFF2-40B4-BE49-F238E27FC236}">
                <a16:creationId xmlns:a16="http://schemas.microsoft.com/office/drawing/2014/main" id="{2FAD075C-58A0-4A21-A07B-0965AC64DF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94249" y="1890880"/>
            <a:ext cx="4097751" cy="3851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5793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DC32-CA0D-4DA1-8282-8C975709E17F}"/>
              </a:ext>
            </a:extLst>
          </p:cNvPr>
          <p:cNvSpPr>
            <a:spLocks noGrp="1"/>
          </p:cNvSpPr>
          <p:nvPr>
            <p:ph type="title" idx="4294967295"/>
          </p:nvPr>
        </p:nvSpPr>
        <p:spPr>
          <a:xfrm>
            <a:off x="167148" y="0"/>
            <a:ext cx="11857704" cy="875071"/>
          </a:xfrm>
        </p:spPr>
        <p:txBody>
          <a:bodyPr>
            <a:normAutofit/>
          </a:bodyPr>
          <a:lstStyle/>
          <a:p>
            <a:pPr algn="ctr"/>
            <a:r>
              <a:rPr lang="en-IN" b="1" dirty="0"/>
              <a:t>PATELLA TENDON BEARING CAST</a:t>
            </a:r>
          </a:p>
        </p:txBody>
      </p:sp>
      <p:sp>
        <p:nvSpPr>
          <p:cNvPr id="3" name="Content Placeholder 2">
            <a:extLst>
              <a:ext uri="{FF2B5EF4-FFF2-40B4-BE49-F238E27FC236}">
                <a16:creationId xmlns:a16="http://schemas.microsoft.com/office/drawing/2014/main" id="{E1ADC19C-726E-45F8-A588-10033CE1D3C7}"/>
              </a:ext>
            </a:extLst>
          </p:cNvPr>
          <p:cNvSpPr>
            <a:spLocks noGrp="1"/>
          </p:cNvSpPr>
          <p:nvPr>
            <p:ph idx="4294967295"/>
          </p:nvPr>
        </p:nvSpPr>
        <p:spPr>
          <a:xfrm>
            <a:off x="-1" y="875070"/>
            <a:ext cx="7570839" cy="5437239"/>
          </a:xfrm>
        </p:spPr>
        <p:txBody>
          <a:bodyPr>
            <a:normAutofit/>
          </a:bodyPr>
          <a:lstStyle/>
          <a:p>
            <a:pPr>
              <a:buFont typeface="Wingdings" panose="05000000000000000000" pitchFamily="2" charset="2"/>
              <a:buChar char="§"/>
            </a:pPr>
            <a:r>
              <a:rPr lang="en-US" sz="2400" i="1" dirty="0"/>
              <a:t>A Sarmiento or patella tendon bearing cast (or PTB) </a:t>
            </a:r>
            <a:r>
              <a:rPr lang="en-US" sz="2400" dirty="0"/>
              <a:t>is usually applied as the last stage of treatment for tibia fractures. </a:t>
            </a:r>
          </a:p>
          <a:p>
            <a:pPr>
              <a:buFont typeface="Wingdings" panose="05000000000000000000" pitchFamily="2" charset="2"/>
              <a:buChar char="§"/>
            </a:pPr>
            <a:r>
              <a:rPr lang="en-US" sz="2400" dirty="0"/>
              <a:t>At 4-6 weeks post injury, the long leg cast is removed and a Sarmiento cast is applied. </a:t>
            </a:r>
          </a:p>
          <a:p>
            <a:pPr>
              <a:buFont typeface="Wingdings" panose="05000000000000000000" pitchFamily="2" charset="2"/>
              <a:buChar char="§"/>
            </a:pPr>
            <a:r>
              <a:rPr lang="en-US" sz="2400" dirty="0"/>
              <a:t>The PTB is not suitable for proximal tibial fractures, but is a good conservative method of treating stable tibial fractures from the middle third downwards. </a:t>
            </a:r>
          </a:p>
          <a:p>
            <a:pPr>
              <a:buFont typeface="Wingdings" panose="05000000000000000000" pitchFamily="2" charset="2"/>
              <a:buChar char="§"/>
            </a:pPr>
            <a:r>
              <a:rPr lang="en-US" sz="2400" dirty="0"/>
              <a:t>The principle of tibial PTB casting is the same as for the femoral cast brace. A well fitting below knee cast is applied and molded between the gastrocnemius heads. The actual weight is born on the patellar tendon region anteriorly. A rubber heel is applied and the patient is encouraged to weight-bear on the plaster.</a:t>
            </a:r>
          </a:p>
          <a:p>
            <a:pPr>
              <a:buFont typeface="Wingdings" panose="05000000000000000000" pitchFamily="2" charset="2"/>
              <a:buChar char="§"/>
            </a:pPr>
            <a:endParaRPr lang="en-US" sz="2400" dirty="0"/>
          </a:p>
          <a:p>
            <a:endParaRPr lang="en-IN" sz="2400" dirty="0"/>
          </a:p>
        </p:txBody>
      </p:sp>
      <p:pic>
        <p:nvPicPr>
          <p:cNvPr id="5122" name="Picture 2" descr="Image result for PATELLAR TENDON BEARING CAST">
            <a:extLst>
              <a:ext uri="{FF2B5EF4-FFF2-40B4-BE49-F238E27FC236}">
                <a16:creationId xmlns:a16="http://schemas.microsoft.com/office/drawing/2014/main" id="{FE9420BD-930E-41C3-BF2A-8B36F193D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6813" y="990326"/>
            <a:ext cx="3844414" cy="3738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5956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a:extLst>
              <a:ext uri="{FF2B5EF4-FFF2-40B4-BE49-F238E27FC236}">
                <a16:creationId xmlns:a16="http://schemas.microsoft.com/office/drawing/2014/main" id="{C05E80CD-9306-468D-90E1-E81EE85B3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122" y="2411604"/>
            <a:ext cx="5267497" cy="382805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ody cast for spine fracture">
            <a:extLst>
              <a:ext uri="{FF2B5EF4-FFF2-40B4-BE49-F238E27FC236}">
                <a16:creationId xmlns:a16="http://schemas.microsoft.com/office/drawing/2014/main" id="{2663270E-6ACB-4B31-A431-BA0C0E95B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019" y="0"/>
            <a:ext cx="4323601" cy="24116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75D00A4-3625-4443-8B87-D1F908B88C12}"/>
              </a:ext>
            </a:extLst>
          </p:cNvPr>
          <p:cNvSpPr/>
          <p:nvPr/>
        </p:nvSpPr>
        <p:spPr>
          <a:xfrm>
            <a:off x="176981" y="0"/>
            <a:ext cx="5063613" cy="5878532"/>
          </a:xfrm>
          <a:prstGeom prst="rect">
            <a:avLst/>
          </a:prstGeom>
        </p:spPr>
        <p:txBody>
          <a:bodyPr wrap="square">
            <a:spAutoFit/>
          </a:bodyPr>
          <a:lstStyle/>
          <a:p>
            <a:r>
              <a:rPr lang="en-US" sz="3600" b="1" dirty="0">
                <a:solidFill>
                  <a:schemeClr val="bg2">
                    <a:lumMod val="25000"/>
                  </a:schemeClr>
                </a:solidFill>
                <a:latin typeface="Lato"/>
              </a:rPr>
              <a:t>        Body cast</a:t>
            </a:r>
          </a:p>
          <a:p>
            <a:pPr marL="285750" indent="-285750">
              <a:buFont typeface="Wingdings" panose="05000000000000000000" pitchFamily="2" charset="2"/>
              <a:buChar char="q"/>
            </a:pPr>
            <a:endParaRPr lang="en-US" sz="2000" dirty="0">
              <a:solidFill>
                <a:srgbClr val="333333"/>
              </a:solidFill>
              <a:latin typeface="Lato"/>
            </a:endParaRPr>
          </a:p>
          <a:p>
            <a:pPr marL="285750" indent="-285750">
              <a:buFont typeface="Wingdings" panose="05000000000000000000" pitchFamily="2" charset="2"/>
              <a:buChar char="q"/>
            </a:pPr>
            <a:r>
              <a:rPr lang="en-US" sz="2000" dirty="0">
                <a:solidFill>
                  <a:srgbClr val="333333"/>
                </a:solidFill>
                <a:latin typeface="Lato"/>
              </a:rPr>
              <a:t>It is used for a stable burst fracture of vertebrae.</a:t>
            </a:r>
          </a:p>
          <a:p>
            <a:pPr marL="285750" indent="-285750">
              <a:buFont typeface="Wingdings" panose="05000000000000000000" pitchFamily="2" charset="2"/>
              <a:buChar char="q"/>
            </a:pPr>
            <a:r>
              <a:rPr lang="en-US" sz="2000" dirty="0">
                <a:solidFill>
                  <a:srgbClr val="333333"/>
                </a:solidFill>
                <a:latin typeface="Lato"/>
              </a:rPr>
              <a:t>In general, a stable burst fracture is one in which there is no neurologic injury, in which the angulation of the spine is less than 20 degrees and in which the amount of </a:t>
            </a:r>
            <a:r>
              <a:rPr lang="en-US" sz="2000" b="1" dirty="0">
                <a:solidFill>
                  <a:srgbClr val="333333"/>
                </a:solidFill>
                <a:latin typeface="Lato"/>
              </a:rPr>
              <a:t>spinal canal compromise </a:t>
            </a:r>
            <a:r>
              <a:rPr lang="en-US" sz="2000" dirty="0">
                <a:solidFill>
                  <a:srgbClr val="333333"/>
                </a:solidFill>
                <a:latin typeface="Lato"/>
              </a:rPr>
              <a:t>is </a:t>
            </a:r>
            <a:r>
              <a:rPr lang="en-US" sz="2000" b="1" dirty="0">
                <a:solidFill>
                  <a:srgbClr val="333333"/>
                </a:solidFill>
                <a:latin typeface="Lato"/>
              </a:rPr>
              <a:t>less than 50 percent</a:t>
            </a:r>
            <a:r>
              <a:rPr lang="en-US" sz="2000" dirty="0">
                <a:solidFill>
                  <a:srgbClr val="333333"/>
                </a:solidFill>
                <a:latin typeface="Lato"/>
              </a:rPr>
              <a:t>. In these patients, treatment with a brace may lead to an excellent result. </a:t>
            </a:r>
          </a:p>
          <a:p>
            <a:pPr marL="285750" indent="-285750">
              <a:buFont typeface="Wingdings" panose="05000000000000000000" pitchFamily="2" charset="2"/>
              <a:buChar char="q"/>
            </a:pPr>
            <a:r>
              <a:rPr lang="en-US" sz="2000" dirty="0">
                <a:solidFill>
                  <a:srgbClr val="333333"/>
                </a:solidFill>
                <a:latin typeface="Lato"/>
              </a:rPr>
              <a:t>In general a </a:t>
            </a:r>
            <a:r>
              <a:rPr lang="en-US" sz="2000" b="1" dirty="0">
                <a:solidFill>
                  <a:srgbClr val="333333"/>
                </a:solidFill>
                <a:latin typeface="Lato"/>
              </a:rPr>
              <a:t>molded turtle shell type brace (TLSO) </a:t>
            </a:r>
            <a:r>
              <a:rPr lang="en-US" sz="2000" dirty="0">
                <a:solidFill>
                  <a:srgbClr val="333333"/>
                </a:solidFill>
                <a:latin typeface="Lato"/>
              </a:rPr>
              <a:t>or a </a:t>
            </a:r>
            <a:r>
              <a:rPr lang="en-US" sz="2000" b="1" dirty="0">
                <a:solidFill>
                  <a:srgbClr val="333333"/>
                </a:solidFill>
                <a:latin typeface="Lato"/>
              </a:rPr>
              <a:t>body cast </a:t>
            </a:r>
            <a:r>
              <a:rPr lang="en-US" sz="2000" dirty="0">
                <a:solidFill>
                  <a:srgbClr val="333333"/>
                </a:solidFill>
                <a:latin typeface="Lato"/>
              </a:rPr>
              <a:t>is required for the treatment of a burst fracture. </a:t>
            </a:r>
          </a:p>
          <a:p>
            <a:pPr marL="285750" indent="-285750">
              <a:buFont typeface="Wingdings" panose="05000000000000000000" pitchFamily="2" charset="2"/>
              <a:buChar char="q"/>
            </a:pPr>
            <a:r>
              <a:rPr lang="en-US" sz="2000" dirty="0">
                <a:solidFill>
                  <a:srgbClr val="333333"/>
                </a:solidFill>
                <a:latin typeface="Lato"/>
              </a:rPr>
              <a:t>This brace is usually worn for </a:t>
            </a:r>
            <a:r>
              <a:rPr lang="en-US" sz="2000" b="1" dirty="0">
                <a:solidFill>
                  <a:srgbClr val="333333"/>
                </a:solidFill>
                <a:latin typeface="Lato"/>
              </a:rPr>
              <a:t>eight to twelve weeks </a:t>
            </a:r>
            <a:r>
              <a:rPr lang="en-US" sz="2000" dirty="0">
                <a:solidFill>
                  <a:srgbClr val="333333"/>
                </a:solidFill>
                <a:latin typeface="Lato"/>
              </a:rPr>
              <a:t>in order to ensure adequate healing.</a:t>
            </a:r>
            <a:endParaRPr lang="en-IN" sz="2000" dirty="0"/>
          </a:p>
        </p:txBody>
      </p:sp>
    </p:spTree>
    <p:extLst>
      <p:ext uri="{BB962C8B-B14F-4D97-AF65-F5344CB8AC3E}">
        <p14:creationId xmlns:p14="http://schemas.microsoft.com/office/powerpoint/2010/main" val="3367051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10;&#10;Description generated with very high confidence">
            <a:extLst>
              <a:ext uri="{FF2B5EF4-FFF2-40B4-BE49-F238E27FC236}">
                <a16:creationId xmlns:a16="http://schemas.microsoft.com/office/drawing/2014/main" id="{390D6B29-CB04-4517-B5D4-62AE60C5AC9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4128" y="1327354"/>
            <a:ext cx="2574139" cy="2910347"/>
          </a:xfrm>
          <a:prstGeom prst="rect">
            <a:avLst/>
          </a:prstGeom>
        </p:spPr>
      </p:pic>
      <p:pic>
        <p:nvPicPr>
          <p:cNvPr id="1026" name="Picture 2" descr="Related image">
            <a:extLst>
              <a:ext uri="{FF2B5EF4-FFF2-40B4-BE49-F238E27FC236}">
                <a16:creationId xmlns:a16="http://schemas.microsoft.com/office/drawing/2014/main" id="{5D8B9C38-E088-47D6-96F6-69B5D52060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724" y="1327354"/>
            <a:ext cx="3880462" cy="29103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edia1.picsearch.com/is?wPHTcb_by98gzcBLInAFTm2ahCDenTd2N6Sr08i-Ox0&amp;height=222">
            <a:extLst>
              <a:ext uri="{FF2B5EF4-FFF2-40B4-BE49-F238E27FC236}">
                <a16:creationId xmlns:a16="http://schemas.microsoft.com/office/drawing/2014/main" id="{B326818F-7638-4BB5-B3C3-123E63D25E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5523" y="1327354"/>
            <a:ext cx="4470400" cy="2910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457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7148"/>
            <a:ext cx="12192000" cy="668595"/>
          </a:xfrm>
          <a:solidFill>
            <a:schemeClr val="accent5">
              <a:lumMod val="60000"/>
              <a:lumOff val="40000"/>
            </a:schemeClr>
          </a:solidFill>
        </p:spPr>
        <p:txBody>
          <a:bodyPr>
            <a:normAutofit fontScale="90000"/>
          </a:bodyPr>
          <a:lstStyle/>
          <a:p>
            <a:r>
              <a:rPr lang="en-IN" dirty="0"/>
              <a:t>                    </a:t>
            </a:r>
            <a:r>
              <a:rPr lang="en-IN" b="1" i="1" dirty="0"/>
              <a:t>INDICATIONS</a:t>
            </a:r>
          </a:p>
        </p:txBody>
      </p:sp>
      <p:sp>
        <p:nvSpPr>
          <p:cNvPr id="3" name="Content Placeholder 2"/>
          <p:cNvSpPr>
            <a:spLocks noGrp="1"/>
          </p:cNvSpPr>
          <p:nvPr>
            <p:ph idx="4294967295"/>
          </p:nvPr>
        </p:nvSpPr>
        <p:spPr>
          <a:xfrm>
            <a:off x="619432" y="835743"/>
            <a:ext cx="11130116" cy="5555225"/>
          </a:xfrm>
        </p:spPr>
        <p:txBody>
          <a:bodyPr>
            <a:noAutofit/>
          </a:bodyPr>
          <a:lstStyle/>
          <a:p>
            <a:pPr marL="514350" indent="-514350">
              <a:buFont typeface="+mj-lt"/>
              <a:buAutoNum type="arabicPeriod"/>
            </a:pPr>
            <a:r>
              <a:rPr lang="en-IN" sz="2400" dirty="0"/>
              <a:t>To support Fractured bones, controlling movement of the fragments and the damaged tissues</a:t>
            </a:r>
          </a:p>
          <a:p>
            <a:pPr marL="514350" indent="-514350">
              <a:buFont typeface="+mj-lt"/>
              <a:buAutoNum type="arabicPeriod"/>
            </a:pPr>
            <a:r>
              <a:rPr lang="en-IN" sz="2400" dirty="0"/>
              <a:t>To stabilise &amp; rest joints in ligamentous injury.</a:t>
            </a:r>
          </a:p>
          <a:p>
            <a:pPr marL="514350" indent="-514350">
              <a:buFont typeface="+mj-lt"/>
              <a:buAutoNum type="arabicPeriod"/>
            </a:pPr>
            <a:r>
              <a:rPr lang="en-IN" sz="2400" dirty="0"/>
              <a:t>Reduced dislocations </a:t>
            </a:r>
          </a:p>
          <a:p>
            <a:pPr marL="514350" indent="-514350">
              <a:buFont typeface="+mj-lt"/>
              <a:buAutoNum type="arabicPeriod"/>
            </a:pPr>
            <a:r>
              <a:rPr lang="en-IN" sz="2400" dirty="0"/>
              <a:t>To ensure rest of tissue in Musculoskeletal infections.</a:t>
            </a:r>
          </a:p>
          <a:p>
            <a:pPr marL="514350" indent="-514350">
              <a:buFont typeface="+mj-lt"/>
              <a:buAutoNum type="arabicPeriod"/>
            </a:pPr>
            <a:r>
              <a:rPr lang="en-IN" sz="2400" dirty="0"/>
              <a:t>Deformity correction</a:t>
            </a:r>
          </a:p>
          <a:p>
            <a:pPr marL="514350" indent="-514350">
              <a:buFont typeface="+mj-lt"/>
              <a:buAutoNum type="arabicPeriod"/>
            </a:pPr>
            <a:r>
              <a:rPr lang="en-IN" sz="2400" dirty="0"/>
              <a:t>Severe soft tissue injury especially across joints </a:t>
            </a:r>
          </a:p>
          <a:p>
            <a:pPr marL="514350" indent="-514350">
              <a:buFont typeface="+mj-lt"/>
              <a:buAutoNum type="arabicPeriod"/>
            </a:pPr>
            <a:r>
              <a:rPr lang="en-IN" sz="2400" dirty="0"/>
              <a:t>Post tendon repair </a:t>
            </a:r>
          </a:p>
          <a:p>
            <a:pPr marL="514350" indent="-514350">
              <a:buFont typeface="+mj-lt"/>
              <a:buAutoNum type="arabicPeriod"/>
            </a:pPr>
            <a:r>
              <a:rPr lang="en-IN" sz="2400" dirty="0"/>
              <a:t>To support &amp; immobilise joints and limbs Post operatively to augment internal fixation until healing has occurred</a:t>
            </a:r>
          </a:p>
          <a:p>
            <a:pPr marL="514350" indent="-514350">
              <a:buFont typeface="+mj-lt"/>
              <a:buAutoNum type="arabicPeriod"/>
            </a:pPr>
            <a:r>
              <a:rPr lang="en-IN" sz="2400" dirty="0"/>
              <a:t>Inflammatory condition</a:t>
            </a:r>
          </a:p>
        </p:txBody>
      </p:sp>
    </p:spTree>
    <p:extLst>
      <p:ext uri="{BB962C8B-B14F-4D97-AF65-F5344CB8AC3E}">
        <p14:creationId xmlns:p14="http://schemas.microsoft.com/office/powerpoint/2010/main" val="3009851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rot="16200000" flipV="1">
            <a:off x="1451579" y="74646"/>
            <a:ext cx="9291215" cy="729874"/>
          </a:xfrm>
        </p:spPr>
        <p:txBody>
          <a:bodyPr/>
          <a:lstStyle/>
          <a:p>
            <a:r>
              <a:rPr lang="en-IN" dirty="0"/>
              <a: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56819292"/>
              </p:ext>
            </p:extLst>
          </p:nvPr>
        </p:nvGraphicFramePr>
        <p:xfrm>
          <a:off x="1002890" y="1307690"/>
          <a:ext cx="10294375" cy="3038939"/>
        </p:xfrm>
        <a:graphic>
          <a:graphicData uri="http://schemas.openxmlformats.org/drawingml/2006/table">
            <a:tbl>
              <a:tblPr firstRow="1" bandRow="1">
                <a:tableStyleId>{5C22544A-7EE6-4342-B048-85BDC9FD1C3A}</a:tableStyleId>
              </a:tblPr>
              <a:tblGrid>
                <a:gridCol w="5043949">
                  <a:extLst>
                    <a:ext uri="{9D8B030D-6E8A-4147-A177-3AD203B41FA5}">
                      <a16:colId xmlns:a16="http://schemas.microsoft.com/office/drawing/2014/main" val="367039697"/>
                    </a:ext>
                  </a:extLst>
                </a:gridCol>
                <a:gridCol w="5250426">
                  <a:extLst>
                    <a:ext uri="{9D8B030D-6E8A-4147-A177-3AD203B41FA5}">
                      <a16:colId xmlns:a16="http://schemas.microsoft.com/office/drawing/2014/main" val="2945660664"/>
                    </a:ext>
                  </a:extLst>
                </a:gridCol>
              </a:tblGrid>
              <a:tr h="571812">
                <a:tc>
                  <a:txBody>
                    <a:bodyPr/>
                    <a:lstStyle/>
                    <a:p>
                      <a:r>
                        <a:rPr lang="en-IN" sz="2800" dirty="0"/>
                        <a:t>ADVANTAGE</a:t>
                      </a:r>
                    </a:p>
                  </a:txBody>
                  <a:tcPr/>
                </a:tc>
                <a:tc>
                  <a:txBody>
                    <a:bodyPr/>
                    <a:lstStyle/>
                    <a:p>
                      <a:r>
                        <a:rPr lang="en-IN" sz="2800" dirty="0"/>
                        <a:t>DISADVANTAGE</a:t>
                      </a:r>
                    </a:p>
                  </a:txBody>
                  <a:tcPr/>
                </a:tc>
                <a:extLst>
                  <a:ext uri="{0D108BD9-81ED-4DB2-BD59-A6C34878D82A}">
                    <a16:rowId xmlns:a16="http://schemas.microsoft.com/office/drawing/2014/main" val="829691079"/>
                  </a:ext>
                </a:extLst>
              </a:tr>
              <a:tr h="2467127">
                <a:tc>
                  <a:txBody>
                    <a:bodyPr/>
                    <a:lstStyle/>
                    <a:p>
                      <a:pPr marL="285750" indent="-285750">
                        <a:buFont typeface="Wingdings" panose="05000000000000000000" pitchFamily="2" charset="2"/>
                        <a:buChar char="q"/>
                      </a:pPr>
                      <a:r>
                        <a:rPr lang="en-IN" dirty="0"/>
                        <a:t>Slower</a:t>
                      </a:r>
                      <a:r>
                        <a:rPr lang="en-IN" baseline="0" dirty="0"/>
                        <a:t> setting </a:t>
                      </a:r>
                    </a:p>
                    <a:p>
                      <a:pPr marL="285750" indent="-285750">
                        <a:buFont typeface="Wingdings" panose="05000000000000000000" pitchFamily="2" charset="2"/>
                        <a:buChar char="q"/>
                      </a:pPr>
                      <a:r>
                        <a:rPr lang="en-IN" baseline="0" dirty="0"/>
                        <a:t>Infinitely mouldable when wet</a:t>
                      </a:r>
                    </a:p>
                    <a:p>
                      <a:pPr marL="285750" indent="-285750">
                        <a:buFont typeface="Wingdings" panose="05000000000000000000" pitchFamily="2" charset="2"/>
                        <a:buChar char="q"/>
                      </a:pPr>
                      <a:r>
                        <a:rPr lang="en-IN" baseline="0" dirty="0"/>
                        <a:t>Cheap/ cost effective</a:t>
                      </a:r>
                    </a:p>
                    <a:p>
                      <a:pPr marL="285750" indent="-285750">
                        <a:buFont typeface="Wingdings" panose="05000000000000000000" pitchFamily="2" charset="2"/>
                        <a:buChar char="q"/>
                      </a:pPr>
                      <a:r>
                        <a:rPr lang="en-IN" baseline="0" dirty="0"/>
                        <a:t>Non allergic </a:t>
                      </a:r>
                    </a:p>
                    <a:p>
                      <a:pPr marL="285750" indent="-285750">
                        <a:buFont typeface="Wingdings" panose="05000000000000000000" pitchFamily="2" charset="2"/>
                        <a:buChar char="q"/>
                      </a:pPr>
                      <a:r>
                        <a:rPr lang="en-IN" baseline="0" dirty="0"/>
                        <a:t>Early moulded to different forms </a:t>
                      </a:r>
                    </a:p>
                    <a:p>
                      <a:pPr marL="285750" indent="-285750">
                        <a:buFont typeface="Wingdings" panose="05000000000000000000" pitchFamily="2" charset="2"/>
                        <a:buChar char="q"/>
                      </a:pPr>
                      <a:endParaRPr lang="en-IN" baseline="0" dirty="0"/>
                    </a:p>
                  </a:txBody>
                  <a:tcPr/>
                </a:tc>
                <a:tc>
                  <a:txBody>
                    <a:bodyPr/>
                    <a:lstStyle/>
                    <a:p>
                      <a:pPr marL="285750" indent="-285750">
                        <a:buFont typeface="Wingdings" panose="05000000000000000000" pitchFamily="2" charset="2"/>
                        <a:buChar char="q"/>
                      </a:pPr>
                      <a:r>
                        <a:rPr lang="en-IN" dirty="0"/>
                        <a:t>Heavy</a:t>
                      </a:r>
                    </a:p>
                    <a:p>
                      <a:pPr marL="285750" indent="-285750">
                        <a:buFont typeface="Wingdings" panose="05000000000000000000" pitchFamily="2" charset="2"/>
                        <a:buChar char="q"/>
                      </a:pPr>
                      <a:r>
                        <a:rPr lang="en-IN" dirty="0"/>
                        <a:t>Messy</a:t>
                      </a:r>
                    </a:p>
                    <a:p>
                      <a:pPr marL="285750" indent="-285750">
                        <a:buFont typeface="Wingdings" panose="05000000000000000000" pitchFamily="2" charset="2"/>
                        <a:buChar char="q"/>
                      </a:pPr>
                      <a:r>
                        <a:rPr lang="en-IN" dirty="0"/>
                        <a:t>Significantly</a:t>
                      </a:r>
                      <a:r>
                        <a:rPr lang="en-IN" baseline="0" dirty="0"/>
                        <a:t> weakened if cast is wet</a:t>
                      </a:r>
                    </a:p>
                    <a:p>
                      <a:pPr marL="285750" indent="-285750">
                        <a:buFont typeface="Wingdings" panose="05000000000000000000" pitchFamily="2" charset="2"/>
                        <a:buChar char="q"/>
                      </a:pPr>
                      <a:r>
                        <a:rPr lang="en-IN" baseline="0" dirty="0"/>
                        <a:t>Partially radio opaque</a:t>
                      </a:r>
                    </a:p>
                    <a:p>
                      <a:pPr marL="285750" indent="-285750">
                        <a:buFont typeface="Wingdings" panose="05000000000000000000" pitchFamily="2" charset="2"/>
                        <a:buChar char="q"/>
                      </a:pPr>
                      <a:r>
                        <a:rPr lang="en-IN" baseline="0" dirty="0"/>
                        <a:t>Radio opaque so may occlude # lines</a:t>
                      </a:r>
                    </a:p>
                    <a:p>
                      <a:pPr marL="285750" indent="-285750">
                        <a:buFont typeface="Wingdings" panose="05000000000000000000" pitchFamily="2" charset="2"/>
                        <a:buChar char="q"/>
                      </a:pPr>
                      <a:r>
                        <a:rPr lang="en-IN" baseline="0" dirty="0"/>
                        <a:t>Easily breaks when comes in contact with water </a:t>
                      </a:r>
                      <a:endParaRPr lang="en-IN" dirty="0"/>
                    </a:p>
                  </a:txBody>
                  <a:tcPr/>
                </a:tc>
                <a:extLst>
                  <a:ext uri="{0D108BD9-81ED-4DB2-BD59-A6C34878D82A}">
                    <a16:rowId xmlns:a16="http://schemas.microsoft.com/office/drawing/2014/main" val="3668918432"/>
                  </a:ext>
                </a:extLst>
              </a:tr>
            </a:tbl>
          </a:graphicData>
        </a:graphic>
      </p:graphicFrame>
    </p:spTree>
    <p:extLst>
      <p:ext uri="{BB962C8B-B14F-4D97-AF65-F5344CB8AC3E}">
        <p14:creationId xmlns:p14="http://schemas.microsoft.com/office/powerpoint/2010/main" val="128375005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1263</TotalTime>
  <Words>5957</Words>
  <Application>Microsoft Office PowerPoint</Application>
  <PresentationFormat>Widescreen</PresentationFormat>
  <Paragraphs>559</Paragraphs>
  <Slides>66</Slides>
  <Notes>3</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Retrospect</vt:lpstr>
      <vt:lpstr>   PLASTER TECHNIQUES</vt:lpstr>
      <vt:lpstr>MATERIALS AVAILABLE FOR PLASTER CAST</vt:lpstr>
      <vt:lpstr>Plaster Of Paris- POP</vt:lpstr>
      <vt:lpstr>Physiochemical Properties of POP</vt:lpstr>
      <vt:lpstr>PowerPoint Presentation</vt:lpstr>
      <vt:lpstr>Classification </vt:lpstr>
      <vt:lpstr>PowerPoint Presentation</vt:lpstr>
      <vt:lpstr>                    INDICATIONS</vt:lpstr>
      <vt:lpstr>.</vt:lpstr>
      <vt:lpstr>Patient Assessment </vt:lpstr>
      <vt:lpstr>Rules for guiding pop use </vt:lpstr>
      <vt:lpstr>Rules for guiding POP use</vt:lpstr>
      <vt:lpstr>TECHNIQUE</vt:lpstr>
      <vt:lpstr>POP APPLICATION </vt:lpstr>
      <vt:lpstr>                               TECHNIQUE</vt:lpstr>
      <vt:lpstr>PowerPoint Presentation</vt:lpstr>
      <vt:lpstr>POP Slabs and Cast</vt:lpstr>
      <vt:lpstr>Triple sequence in plaster application</vt:lpstr>
      <vt:lpstr>Applying</vt:lpstr>
      <vt:lpstr>Water</vt:lpstr>
      <vt:lpstr>PowerPoint Presentation</vt:lpstr>
      <vt:lpstr>PLASTER OF PARIS SLABS</vt:lpstr>
      <vt:lpstr>Before you wet Plaster Bandage :- Make sure </vt:lpstr>
      <vt:lpstr>Measuring and cutting Slabs</vt:lpstr>
      <vt:lpstr>Wetting Slab</vt:lpstr>
      <vt:lpstr>APPLYING</vt:lpstr>
      <vt:lpstr>Lower arm slab — radial or universal Used for Colle’s or distal forearm fractures.</vt:lpstr>
      <vt:lpstr>Lower arm Slab- Scaphoid</vt:lpstr>
      <vt:lpstr>PowerPoint Presentation</vt:lpstr>
      <vt:lpstr>Full Arm Slab</vt:lpstr>
      <vt:lpstr>PowerPoint Presentation</vt:lpstr>
      <vt:lpstr>PowerPoint Presentation</vt:lpstr>
      <vt:lpstr>LOWER LEG SLAB</vt:lpstr>
      <vt:lpstr>PowerPoint Presentation</vt:lpstr>
      <vt:lpstr>PowerPoint Presentation</vt:lpstr>
      <vt:lpstr>FULL LEG SLAB  Used for fractures of upper leg or knee</vt:lpstr>
      <vt:lpstr>PowerPoint Presentation</vt:lpstr>
      <vt:lpstr>PowerPoint Presentation</vt:lpstr>
      <vt:lpstr>PowerPoint Presentation</vt:lpstr>
      <vt:lpstr>PLASTAR OF PARIS CASTE</vt:lpstr>
      <vt:lpstr>PowerPoint Presentation</vt:lpstr>
      <vt:lpstr>PowerPoint Presentation</vt:lpstr>
      <vt:lpstr>PowerPoint Presentation</vt:lpstr>
      <vt:lpstr>PowerPoint Presentation</vt:lpstr>
      <vt:lpstr>PowerPoint Presentation</vt:lpstr>
      <vt:lpstr>LOWER ARM CAST</vt:lpstr>
      <vt:lpstr>PowerPoint Presentation</vt:lpstr>
      <vt:lpstr>SCAPHOID</vt:lpstr>
      <vt:lpstr>Full Arm Cast Used for fractures of proximal forearm or mid-forearm.</vt:lpstr>
      <vt:lpstr>PowerPoint Presentation</vt:lpstr>
      <vt:lpstr>Lower Leg Cast Used for fractures of lower leg, ankle, foot </vt:lpstr>
      <vt:lpstr>PowerPoint Presentation</vt:lpstr>
      <vt:lpstr>Below Knee Walking Cast</vt:lpstr>
      <vt:lpstr>FULL LEG CAST Used for fractures of bones in upper leg and knee.</vt:lpstr>
      <vt:lpstr>PowerPoint Presentation</vt:lpstr>
      <vt:lpstr>APPLYING</vt:lpstr>
      <vt:lpstr>Hip Spica cast</vt:lpstr>
      <vt:lpstr>Position of Hip Spica</vt:lpstr>
      <vt:lpstr>Technique </vt:lpstr>
      <vt:lpstr>Reduction </vt:lpstr>
      <vt:lpstr>PowerPoint Presentation</vt:lpstr>
      <vt:lpstr>Special slabs and cast</vt:lpstr>
      <vt:lpstr>‘U’ SLAB</vt:lpstr>
      <vt:lpstr>HANGING CAST</vt:lpstr>
      <vt:lpstr>PATELLA TENDON BEARING CAST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Plaster techniques of orthopedics</dc:title>
  <dc:creator>Aditya Kumar</dc:creator>
  <cp:lastModifiedBy>918103737477</cp:lastModifiedBy>
  <cp:revision>71</cp:revision>
  <dcterms:created xsi:type="dcterms:W3CDTF">2017-10-06T09:56:33Z</dcterms:created>
  <dcterms:modified xsi:type="dcterms:W3CDTF">2024-03-26T16:07:29Z</dcterms:modified>
</cp:coreProperties>
</file>